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handoutMasterIdLst>
    <p:handoutMasterId r:id="rId17"/>
  </p:handoutMasterIdLst>
  <p:sldIdLst>
    <p:sldId id="322" r:id="rId2"/>
    <p:sldId id="321" r:id="rId3"/>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19" autoAdjust="0"/>
  </p:normalViewPr>
  <p:slideViewPr>
    <p:cSldViewPr snapToGrid="0">
      <p:cViewPr varScale="1">
        <p:scale>
          <a:sx n="69" d="100"/>
          <a:sy n="69" d="100"/>
        </p:scale>
        <p:origin x="1858" y="67"/>
      </p:cViewPr>
      <p:guideLst>
        <p:guide orient="horz" pos="1620"/>
        <p:guide pos="2880"/>
      </p:guideLst>
    </p:cSldViewPr>
  </p:slideViewPr>
  <p:notesTextViewPr>
    <p:cViewPr>
      <p:scale>
        <a:sx n="1" d="1"/>
        <a:sy n="1" d="1"/>
      </p:scale>
      <p:origin x="0" y="0"/>
    </p:cViewPr>
  </p:notesTextViewPr>
  <p:notesViewPr>
    <p:cSldViewPr snapToGrid="0">
      <p:cViewPr varScale="1">
        <p:scale>
          <a:sx n="76" d="100"/>
          <a:sy n="76" d="100"/>
        </p:scale>
        <p:origin x="372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81E217-F6F3-46CB-BDDF-B12554B557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9C944C9-C20F-4408-B689-D2067C2C4B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CB0920-7084-44BC-B0D3-483FA2A3EC7C}" type="datetimeFigureOut">
              <a:rPr lang="en-GB" smtClean="0"/>
              <a:t>13/10/2022</a:t>
            </a:fld>
            <a:endParaRPr lang="en-GB"/>
          </a:p>
        </p:txBody>
      </p:sp>
      <p:sp>
        <p:nvSpPr>
          <p:cNvPr id="4" name="Footer Placeholder 3">
            <a:extLst>
              <a:ext uri="{FF2B5EF4-FFF2-40B4-BE49-F238E27FC236}">
                <a16:creationId xmlns:a16="http://schemas.microsoft.com/office/drawing/2014/main" id="{155AC091-8290-4A60-957C-04C9E9A75B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22582CF-FD87-4B3B-BB3B-8874911032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68B7CB-B71F-4708-BE7E-E683F28941D1}" type="slidenum">
              <a:rPr lang="en-GB" smtClean="0"/>
              <a:t>‹#›</a:t>
            </a:fld>
            <a:endParaRPr lang="en-GB"/>
          </a:p>
        </p:txBody>
      </p:sp>
    </p:spTree>
    <p:extLst>
      <p:ext uri="{BB962C8B-B14F-4D97-AF65-F5344CB8AC3E}">
        <p14:creationId xmlns:p14="http://schemas.microsoft.com/office/powerpoint/2010/main" val="261445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100" b="0" i="0" u="none" strike="noStrike" cap="none" dirty="0">
              <a:solidFill>
                <a:srgbClr val="000000"/>
              </a:solidFill>
              <a:effectLst/>
              <a:latin typeface="Arial"/>
              <a:ea typeface="Arial"/>
              <a:cs typeface="Arial"/>
              <a:sym typeface="Arial"/>
            </a:endParaRPr>
          </a:p>
          <a:p>
            <a:endParaRPr lang="en-GB" dirty="0"/>
          </a:p>
        </p:txBody>
      </p:sp>
      <p:sp>
        <p:nvSpPr>
          <p:cNvPr id="4" name="Slide Number Placeholder 3"/>
          <p:cNvSpPr>
            <a:spLocks noGrp="1"/>
          </p:cNvSpPr>
          <p:nvPr>
            <p:ph type="sldNum" sz="quarter" idx="10"/>
          </p:nvPr>
        </p:nvSpPr>
        <p:spPr/>
        <p:txBody>
          <a:bodyPr/>
          <a:lstStyle/>
          <a:p>
            <a:fld id="{2BC4C608-4C63-420A-92A8-F71F9CBDF076}" type="slidenum">
              <a:rPr lang="en-GB" smtClean="0"/>
              <a:t>1</a:t>
            </a:fld>
            <a:endParaRPr lang="en-GB"/>
          </a:p>
        </p:txBody>
      </p:sp>
    </p:spTree>
    <p:extLst>
      <p:ext uri="{BB962C8B-B14F-4D97-AF65-F5344CB8AC3E}">
        <p14:creationId xmlns:p14="http://schemas.microsoft.com/office/powerpoint/2010/main" val="316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5d95f5ea7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5d95f5ea7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5d5a36d2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5d5a36d2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d5a36d29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5d5a36d29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2c9f13e9a2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2c9f13e9a2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5d5a36d29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5d5a36d29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
        <p:nvSpPr>
          <p:cNvPr id="4" name="Slide Number Placeholder 3"/>
          <p:cNvSpPr>
            <a:spLocks noGrp="1"/>
          </p:cNvSpPr>
          <p:nvPr>
            <p:ph type="sldNum" sz="quarter" idx="10"/>
          </p:nvPr>
        </p:nvSpPr>
        <p:spPr/>
        <p:txBody>
          <a:bodyPr/>
          <a:lstStyle/>
          <a:p>
            <a:fld id="{2BC4C608-4C63-420A-92A8-F71F9CBDF076}" type="slidenum">
              <a:rPr lang="en-GB" smtClean="0"/>
              <a:t>2</a:t>
            </a:fld>
            <a:endParaRPr lang="en-GB"/>
          </a:p>
        </p:txBody>
      </p:sp>
    </p:spTree>
    <p:extLst>
      <p:ext uri="{BB962C8B-B14F-4D97-AF65-F5344CB8AC3E}">
        <p14:creationId xmlns:p14="http://schemas.microsoft.com/office/powerpoint/2010/main" val="332696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2c9f13e9a2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2c9f13e9a2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c9f13e9a2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2c9f13e9a2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c9f13e9a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c9f13e9a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c9f13e9a2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c9f13e9a2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2c9f13e9a2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2c9f13e9a2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5d95f5ea7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5d95f5ea7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www.sdgaccord.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s://www.eauc.org.uk/sustainability_leadership_scorecard" TargetMode="External"/><Relationship Id="rId4" Type="http://schemas.openxmlformats.org/officeDocument/2006/relationships/hyperlink" Target="https://www.sdgaccord.org/files/sdg_accord_2022_reporting.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iJM02m_H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sdgs.un.org/goals/goal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36" y="1089001"/>
            <a:ext cx="8623781" cy="484748"/>
          </a:xfrm>
          <a:prstGeom prst="rect">
            <a:avLst/>
          </a:prstGeom>
          <a:noFill/>
        </p:spPr>
        <p:txBody>
          <a:bodyPr wrap="square" lIns="68580" tIns="34290" rIns="68580" bIns="34290" rtlCol="0" anchor="t">
            <a:spAutoFit/>
          </a:bodyPr>
          <a:lstStyle/>
          <a:p>
            <a:pPr algn="ctr"/>
            <a:r>
              <a:rPr lang="en-GB" sz="2700" b="1" dirty="0">
                <a:solidFill>
                  <a:srgbClr val="FF8200"/>
                </a:solidFill>
              </a:rPr>
              <a:t>Strategic Development Fund – Green Skills</a:t>
            </a:r>
            <a:endParaRPr lang="en-GB" sz="2700" b="1" dirty="0">
              <a:solidFill>
                <a:srgbClr val="FF8200"/>
              </a:solidFill>
              <a:latin typeface="Arial" panose="020B0604020202020204" pitchFamily="34" charset="0"/>
              <a:cs typeface="Arial" panose="020B0604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403A4AF2-C36F-484E-B8B7-CEAA7606F493}"/>
              </a:ext>
            </a:extLst>
          </p:cNvPr>
          <p:cNvPicPr>
            <a:picLocks noChangeAspect="1"/>
          </p:cNvPicPr>
          <p:nvPr/>
        </p:nvPicPr>
        <p:blipFill>
          <a:blip r:embed="rId3"/>
          <a:stretch>
            <a:fillRect/>
          </a:stretch>
        </p:blipFill>
        <p:spPr>
          <a:xfrm>
            <a:off x="7706472" y="199277"/>
            <a:ext cx="1325772" cy="986646"/>
          </a:xfrm>
          <a:prstGeom prst="rect">
            <a:avLst/>
          </a:prstGeom>
        </p:spPr>
      </p:pic>
      <p:pic>
        <p:nvPicPr>
          <p:cNvPr id="5" name="Picture 4">
            <a:extLst>
              <a:ext uri="{FF2B5EF4-FFF2-40B4-BE49-F238E27FC236}">
                <a16:creationId xmlns:a16="http://schemas.microsoft.com/office/drawing/2014/main" id="{3E9E973E-CB13-4EE5-AB60-81CFDBFD583C}"/>
              </a:ext>
            </a:extLst>
          </p:cNvPr>
          <p:cNvPicPr>
            <a:picLocks noChangeAspect="1"/>
          </p:cNvPicPr>
          <p:nvPr/>
        </p:nvPicPr>
        <p:blipFill>
          <a:blip r:embed="rId4"/>
          <a:stretch>
            <a:fillRect/>
          </a:stretch>
        </p:blipFill>
        <p:spPr>
          <a:xfrm>
            <a:off x="274336" y="343261"/>
            <a:ext cx="1702373" cy="540000"/>
          </a:xfrm>
          <a:prstGeom prst="rect">
            <a:avLst/>
          </a:prstGeom>
        </p:spPr>
      </p:pic>
      <p:sp>
        <p:nvSpPr>
          <p:cNvPr id="7" name="TextBox 6">
            <a:extLst>
              <a:ext uri="{FF2B5EF4-FFF2-40B4-BE49-F238E27FC236}">
                <a16:creationId xmlns:a16="http://schemas.microsoft.com/office/drawing/2014/main" id="{50EDF964-CD98-4275-9815-A1749857E93C}"/>
              </a:ext>
            </a:extLst>
          </p:cNvPr>
          <p:cNvSpPr txBox="1"/>
          <p:nvPr/>
        </p:nvSpPr>
        <p:spPr>
          <a:xfrm>
            <a:off x="274336" y="2075647"/>
            <a:ext cx="8757909" cy="2654573"/>
          </a:xfrm>
          <a:prstGeom prst="rect">
            <a:avLst/>
          </a:prstGeom>
          <a:noFill/>
        </p:spPr>
        <p:txBody>
          <a:bodyPr wrap="square" lIns="68580" tIns="34290" rIns="68580" bIns="34290" rtlCol="0" anchor="t">
            <a:spAutoFit/>
          </a:bodyPr>
          <a:lstStyle/>
          <a:p>
            <a:pPr marL="342900" indent="-342900">
              <a:buFont typeface="Arial" panose="020B0604020202020204" pitchFamily="34" charset="0"/>
              <a:buChar char="•"/>
            </a:pPr>
            <a:r>
              <a:rPr lang="en-GB" sz="2100" dirty="0">
                <a:solidFill>
                  <a:schemeClr val="tx1"/>
                </a:solidFill>
              </a:rPr>
              <a:t>In summary, significant funding for colleges to invest in new equipment and provide new and improved course offers in key areas:</a:t>
            </a:r>
            <a:endParaRPr lang="en-GB" sz="21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100" dirty="0">
              <a:solidFill>
                <a:schemeClr val="tx1"/>
              </a:solidFill>
            </a:endParaRPr>
          </a:p>
          <a:p>
            <a:pPr marL="685800" lvl="1" indent="-342900">
              <a:buFont typeface="Arial" panose="020B0604020202020204" pitchFamily="34" charset="0"/>
              <a:buChar char="•"/>
            </a:pPr>
            <a:r>
              <a:rPr lang="en-GB" sz="2100" dirty="0">
                <a:solidFill>
                  <a:schemeClr val="tx1"/>
                </a:solidFill>
              </a:rPr>
              <a:t>Electric/Hybrid Vehicle</a:t>
            </a:r>
            <a:endParaRPr lang="en-GB" sz="2100" dirty="0">
              <a:solidFill>
                <a:schemeClr val="tx1"/>
              </a:solidFill>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GB" sz="2100" dirty="0">
                <a:solidFill>
                  <a:schemeClr val="tx1"/>
                </a:solidFill>
              </a:rPr>
              <a:t>Retrofit</a:t>
            </a:r>
          </a:p>
          <a:p>
            <a:pPr marL="685800" lvl="1" indent="-342900">
              <a:buFont typeface="Arial" panose="020B0604020202020204" pitchFamily="34" charset="0"/>
              <a:buChar char="•"/>
            </a:pPr>
            <a:r>
              <a:rPr lang="en-GB" sz="2100" dirty="0">
                <a:solidFill>
                  <a:schemeClr val="tx1"/>
                </a:solidFill>
              </a:rPr>
              <a:t>Alongside internal training in Sustainability (through Sustainable Development Goals)</a:t>
            </a:r>
            <a:endParaRPr lang="en-GB" sz="2100" dirty="0">
              <a:solidFill>
                <a:schemeClr val="tx1"/>
              </a:solidFill>
              <a:latin typeface="Arial" panose="020B0604020202020204" pitchFamily="34" charset="0"/>
              <a:cs typeface="Arial" panose="020B0604020202020204" pitchFamily="34" charset="0"/>
            </a:endParaRPr>
          </a:p>
          <a:p>
            <a:endParaRPr lang="en-GB" sz="2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795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220"/>
              <a:t>Feedback &amp; Discussion…</a:t>
            </a:r>
            <a:endParaRPr sz="2220"/>
          </a:p>
        </p:txBody>
      </p:sp>
      <p:sp>
        <p:nvSpPr>
          <p:cNvPr id="102" name="Google Shape;10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250">
                <a:solidFill>
                  <a:schemeClr val="dk1"/>
                </a:solidFill>
              </a:rPr>
              <a:t>What activities have you added that will inspire SDG engagement?</a:t>
            </a:r>
            <a:endParaRPr sz="1250">
              <a:solidFill>
                <a:schemeClr val="dk1"/>
              </a:solidFill>
            </a:endParaRPr>
          </a:p>
          <a:p>
            <a:pPr marL="0" lvl="0" indent="0" algn="l" rtl="0">
              <a:spcBef>
                <a:spcPts val="1200"/>
              </a:spcBef>
              <a:spcAft>
                <a:spcPts val="0"/>
              </a:spcAft>
              <a:buNone/>
            </a:pPr>
            <a:endParaRPr sz="1250">
              <a:solidFill>
                <a:schemeClr val="dk1"/>
              </a:solidFill>
            </a:endParaRPr>
          </a:p>
          <a:p>
            <a:pPr marL="0" lvl="0" indent="0" algn="l" rtl="0">
              <a:spcBef>
                <a:spcPts val="1200"/>
              </a:spcBef>
              <a:spcAft>
                <a:spcPts val="0"/>
              </a:spcAft>
              <a:buNone/>
            </a:pPr>
            <a:r>
              <a:rPr lang="en-GB" sz="1250">
                <a:solidFill>
                  <a:schemeClr val="dk1"/>
                </a:solidFill>
              </a:rPr>
              <a:t>What do you need to make those happen?</a:t>
            </a:r>
            <a:endParaRPr sz="1250">
              <a:solidFill>
                <a:schemeClr val="dk1"/>
              </a:solidFill>
            </a:endParaRPr>
          </a:p>
          <a:p>
            <a:pPr marL="0" lvl="0" indent="0" algn="l" rtl="0">
              <a:spcBef>
                <a:spcPts val="1200"/>
              </a:spcBef>
              <a:spcAft>
                <a:spcPts val="0"/>
              </a:spcAft>
              <a:buNone/>
            </a:pPr>
            <a:endParaRPr sz="1250">
              <a:solidFill>
                <a:schemeClr val="dk1"/>
              </a:solidFill>
            </a:endParaRPr>
          </a:p>
          <a:p>
            <a:pPr marL="0" lvl="0" indent="0" algn="l" rtl="0">
              <a:spcBef>
                <a:spcPts val="1200"/>
              </a:spcBef>
              <a:spcAft>
                <a:spcPts val="0"/>
              </a:spcAft>
              <a:buNone/>
            </a:pPr>
            <a:r>
              <a:rPr lang="en-GB" sz="1250">
                <a:solidFill>
                  <a:schemeClr val="dk1"/>
                </a:solidFill>
              </a:rPr>
              <a:t>Which can we collaborate on as a collective to make a </a:t>
            </a:r>
            <a:endParaRPr sz="1250">
              <a:solidFill>
                <a:schemeClr val="dk1"/>
              </a:solidFill>
            </a:endParaRPr>
          </a:p>
          <a:p>
            <a:pPr marL="0" lvl="0" indent="0" algn="l" rtl="0">
              <a:spcBef>
                <a:spcPts val="1200"/>
              </a:spcBef>
              <a:spcAft>
                <a:spcPts val="0"/>
              </a:spcAft>
              <a:buNone/>
            </a:pPr>
            <a:r>
              <a:rPr lang="en-GB" sz="1250">
                <a:solidFill>
                  <a:schemeClr val="dk1"/>
                </a:solidFill>
              </a:rPr>
              <a:t>whole WY thing?</a:t>
            </a:r>
            <a:endParaRPr sz="1250">
              <a:solidFill>
                <a:schemeClr val="dk1"/>
              </a:solidFill>
            </a:endParaRPr>
          </a:p>
          <a:p>
            <a:pPr marL="0" lvl="0" indent="0" algn="l" rtl="0">
              <a:spcBef>
                <a:spcPts val="1200"/>
              </a:spcBef>
              <a:spcAft>
                <a:spcPts val="0"/>
              </a:spcAft>
              <a:buClr>
                <a:schemeClr val="dk1"/>
              </a:buClr>
              <a:buSzPts val="1100"/>
              <a:buFont typeface="Arial"/>
              <a:buNone/>
            </a:pPr>
            <a:endParaRPr sz="1200">
              <a:solidFill>
                <a:schemeClr val="dk1"/>
              </a:solidFill>
            </a:endParaRPr>
          </a:p>
          <a:p>
            <a:pPr marL="0" lvl="0" indent="0" algn="l" rtl="0">
              <a:spcBef>
                <a:spcPts val="1200"/>
              </a:spcBef>
              <a:spcAft>
                <a:spcPts val="1200"/>
              </a:spcAft>
              <a:buClr>
                <a:schemeClr val="dk1"/>
              </a:buClr>
              <a:buSzPts val="1100"/>
              <a:buFont typeface="Arial"/>
              <a:buNone/>
            </a:pPr>
            <a:endParaRPr sz="1200">
              <a:solidFill>
                <a:schemeClr val="dk1"/>
              </a:solidFill>
            </a:endParaRPr>
          </a:p>
        </p:txBody>
      </p:sp>
      <p:pic>
        <p:nvPicPr>
          <p:cNvPr id="103" name="Google Shape;103;p20"/>
          <p:cNvPicPr preferRelativeResize="0"/>
          <p:nvPr/>
        </p:nvPicPr>
        <p:blipFill>
          <a:blip r:embed="rId3">
            <a:alphaModFix/>
          </a:blip>
          <a:stretch>
            <a:fillRect/>
          </a:stretch>
        </p:blipFill>
        <p:spPr>
          <a:xfrm>
            <a:off x="5403200" y="1599450"/>
            <a:ext cx="3255475" cy="3255475"/>
          </a:xfrm>
          <a:prstGeom prst="rect">
            <a:avLst/>
          </a:prstGeom>
          <a:noFill/>
          <a:ln>
            <a:noFill/>
          </a:ln>
        </p:spPr>
      </p:pic>
      <p:pic>
        <p:nvPicPr>
          <p:cNvPr id="5" name="Picture 4" descr="Graphical user interface, text&#10;&#10;Description automatically generated">
            <a:extLst>
              <a:ext uri="{FF2B5EF4-FFF2-40B4-BE49-F238E27FC236}">
                <a16:creationId xmlns:a16="http://schemas.microsoft.com/office/drawing/2014/main" id="{ADFF12E2-4AED-44D1-9B88-B9C311D019B8}"/>
              </a:ext>
            </a:extLst>
          </p:cNvPr>
          <p:cNvPicPr>
            <a:picLocks noChangeAspect="1"/>
          </p:cNvPicPr>
          <p:nvPr/>
        </p:nvPicPr>
        <p:blipFill>
          <a:blip r:embed="rId4"/>
          <a:stretch>
            <a:fillRect/>
          </a:stretch>
        </p:blipFill>
        <p:spPr>
          <a:xfrm>
            <a:off x="7706472" y="199277"/>
            <a:ext cx="1325772" cy="9866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220"/>
              <a:t>Task: Strategic</a:t>
            </a:r>
            <a:endParaRPr sz="2220"/>
          </a:p>
        </p:txBody>
      </p:sp>
      <p:sp>
        <p:nvSpPr>
          <p:cNvPr id="109" name="Google Shape;109;p21"/>
          <p:cNvSpPr txBox="1">
            <a:spLocks noGrp="1"/>
          </p:cNvSpPr>
          <p:nvPr>
            <p:ph type="body" idx="1"/>
          </p:nvPr>
        </p:nvSpPr>
        <p:spPr>
          <a:xfrm>
            <a:off x="311700" y="1152475"/>
            <a:ext cx="2675340" cy="34164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GB" sz="5600" dirty="0">
                <a:solidFill>
                  <a:schemeClr val="dk1"/>
                </a:solidFill>
              </a:rPr>
              <a:t>Strategically - how do your policies &amp; procedures drive progress towards achieving the SDGs?</a:t>
            </a:r>
            <a:endParaRPr sz="5600" dirty="0"/>
          </a:p>
          <a:p>
            <a:pPr marL="0" lvl="0" indent="0" algn="l" rtl="0">
              <a:spcBef>
                <a:spcPts val="0"/>
              </a:spcBef>
              <a:spcAft>
                <a:spcPts val="0"/>
              </a:spcAft>
              <a:buNone/>
            </a:pPr>
            <a:endParaRPr sz="5600" dirty="0"/>
          </a:p>
          <a:p>
            <a:pPr marL="0" lvl="0" indent="0" algn="l" rtl="0">
              <a:spcBef>
                <a:spcPts val="1200"/>
              </a:spcBef>
              <a:spcAft>
                <a:spcPts val="0"/>
              </a:spcAft>
              <a:buNone/>
            </a:pPr>
            <a:r>
              <a:rPr lang="en-GB" sz="5600" dirty="0">
                <a:solidFill>
                  <a:schemeClr val="dk1"/>
                </a:solidFill>
              </a:rPr>
              <a:t>Using one of your own policies/or this sample - cross reference the elements from SDG1 to SDG17</a:t>
            </a:r>
            <a:endParaRPr sz="5600" dirty="0">
              <a:solidFill>
                <a:schemeClr val="dk1"/>
              </a:solidFill>
            </a:endParaRPr>
          </a:p>
          <a:p>
            <a:pPr marL="0" lvl="0" indent="0" algn="l" rtl="0">
              <a:spcBef>
                <a:spcPts val="1200"/>
              </a:spcBef>
              <a:spcAft>
                <a:spcPts val="0"/>
              </a:spcAft>
              <a:buNone/>
            </a:pPr>
            <a:r>
              <a:rPr lang="en-GB" sz="5600" dirty="0">
                <a:solidFill>
                  <a:schemeClr val="dk1"/>
                </a:solidFill>
              </a:rPr>
              <a:t>Use a 0 to 4 scale in which:</a:t>
            </a:r>
          </a:p>
          <a:p>
            <a:pPr marL="0" lvl="0" indent="0" algn="l" rtl="0">
              <a:spcBef>
                <a:spcPts val="1200"/>
              </a:spcBef>
              <a:spcAft>
                <a:spcPts val="0"/>
              </a:spcAft>
              <a:buNone/>
            </a:pPr>
            <a:endParaRPr sz="5600" dirty="0">
              <a:solidFill>
                <a:schemeClr val="dk1"/>
              </a:solidFill>
            </a:endParaRPr>
          </a:p>
          <a:p>
            <a:pPr marL="0" lvl="0" indent="0" algn="l" rtl="0">
              <a:spcBef>
                <a:spcPts val="1200"/>
              </a:spcBef>
              <a:spcAft>
                <a:spcPts val="0"/>
              </a:spcAft>
              <a:buNone/>
            </a:pPr>
            <a:r>
              <a:rPr lang="en-GB" sz="5600" dirty="0">
                <a:solidFill>
                  <a:schemeClr val="dk1"/>
                </a:solidFill>
              </a:rPr>
              <a:t>0 is little to no alignment</a:t>
            </a:r>
            <a:endParaRPr sz="5600" dirty="0">
              <a:solidFill>
                <a:schemeClr val="dk1"/>
              </a:solidFill>
            </a:endParaRPr>
          </a:p>
          <a:p>
            <a:pPr marL="0" lvl="0" indent="0" algn="l" rtl="0">
              <a:spcBef>
                <a:spcPts val="1200"/>
              </a:spcBef>
              <a:spcAft>
                <a:spcPts val="0"/>
              </a:spcAft>
              <a:buNone/>
            </a:pPr>
            <a:r>
              <a:rPr lang="en-GB" sz="5600" dirty="0">
                <a:solidFill>
                  <a:schemeClr val="dk1"/>
                </a:solidFill>
              </a:rPr>
              <a:t>4 is significant alignment</a:t>
            </a:r>
            <a:endParaRPr sz="5600" dirty="0">
              <a:solidFill>
                <a:schemeClr val="dk1"/>
              </a:solidFill>
            </a:endParaRPr>
          </a:p>
          <a:p>
            <a:pPr marL="0" lvl="0" indent="0" algn="l" rtl="0">
              <a:spcBef>
                <a:spcPts val="1200"/>
              </a:spcBef>
              <a:spcAft>
                <a:spcPts val="0"/>
              </a:spcAft>
              <a:buNone/>
            </a:pPr>
            <a:endParaRPr dirty="0">
              <a:solidFill>
                <a:schemeClr val="dk1"/>
              </a:solidFill>
            </a:endParaRPr>
          </a:p>
          <a:p>
            <a:pPr marL="0" lvl="0" indent="0" algn="l" rtl="0">
              <a:spcBef>
                <a:spcPts val="1200"/>
              </a:spcBef>
              <a:spcAft>
                <a:spcPts val="0"/>
              </a:spcAft>
              <a:buNone/>
            </a:pPr>
            <a:endParaRPr dirty="0">
              <a:solidFill>
                <a:schemeClr val="dk1"/>
              </a:solidFill>
            </a:endParaRPr>
          </a:p>
          <a:p>
            <a:pPr marL="0" lvl="0" indent="0" algn="l" rtl="0">
              <a:spcBef>
                <a:spcPts val="1200"/>
              </a:spcBef>
              <a:spcAft>
                <a:spcPts val="0"/>
              </a:spcAft>
              <a:buNone/>
            </a:pPr>
            <a:endParaRPr dirty="0"/>
          </a:p>
          <a:p>
            <a:pPr marL="0" lvl="0" indent="0" algn="l" rtl="0">
              <a:spcBef>
                <a:spcPts val="1200"/>
              </a:spcBef>
              <a:spcAft>
                <a:spcPts val="0"/>
              </a:spcAft>
              <a:buNone/>
            </a:pPr>
            <a:endParaRPr sz="5123" dirty="0"/>
          </a:p>
          <a:p>
            <a:pPr marL="0" lvl="0" indent="0" algn="l" rtl="0">
              <a:spcBef>
                <a:spcPts val="1200"/>
              </a:spcBef>
              <a:spcAft>
                <a:spcPts val="1200"/>
              </a:spcAft>
              <a:buNone/>
            </a:pPr>
            <a:endParaRPr sz="5123" dirty="0">
              <a:solidFill>
                <a:schemeClr val="dk1"/>
              </a:solidFill>
            </a:endParaRPr>
          </a:p>
        </p:txBody>
      </p:sp>
      <p:pic>
        <p:nvPicPr>
          <p:cNvPr id="110" name="Google Shape;110;p21"/>
          <p:cNvPicPr preferRelativeResize="0"/>
          <p:nvPr/>
        </p:nvPicPr>
        <p:blipFill>
          <a:blip r:embed="rId3">
            <a:alphaModFix/>
          </a:blip>
          <a:stretch>
            <a:fillRect/>
          </a:stretch>
        </p:blipFill>
        <p:spPr>
          <a:xfrm>
            <a:off x="3063549" y="1510245"/>
            <a:ext cx="5768751" cy="2891075"/>
          </a:xfrm>
          <a:prstGeom prst="rect">
            <a:avLst/>
          </a:prstGeom>
          <a:noFill/>
          <a:ln>
            <a:noFill/>
          </a:ln>
        </p:spPr>
      </p:pic>
      <p:pic>
        <p:nvPicPr>
          <p:cNvPr id="5" name="Picture 4" descr="Graphical user interface, text&#10;&#10;Description automatically generated">
            <a:extLst>
              <a:ext uri="{FF2B5EF4-FFF2-40B4-BE49-F238E27FC236}">
                <a16:creationId xmlns:a16="http://schemas.microsoft.com/office/drawing/2014/main" id="{03CFFE6B-5C3C-4D9C-9541-05FDFFC60843}"/>
              </a:ext>
            </a:extLst>
          </p:cNvPr>
          <p:cNvPicPr>
            <a:picLocks noChangeAspect="1"/>
          </p:cNvPicPr>
          <p:nvPr/>
        </p:nvPicPr>
        <p:blipFill>
          <a:blip r:embed="rId4"/>
          <a:stretch>
            <a:fillRect/>
          </a:stretch>
        </p:blipFill>
        <p:spPr>
          <a:xfrm>
            <a:off x="7706472" y="199277"/>
            <a:ext cx="1325772" cy="986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2" end="2"/>
                                            </p:txEl>
                                          </p:spTgt>
                                        </p:tgtEl>
                                        <p:attrNameLst>
                                          <p:attrName>style.visibility</p:attrName>
                                        </p:attrNameLst>
                                      </p:cBhvr>
                                      <p:to>
                                        <p:strVal val="visible"/>
                                      </p:to>
                                    </p:set>
                                    <p:animEffect transition="in" filter="fade">
                                      <p:cBhvr>
                                        <p:cTn id="12" dur="1000"/>
                                        <p:tgtEl>
                                          <p:spTgt spid="10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3" end="3"/>
                                            </p:txEl>
                                          </p:spTgt>
                                        </p:tgtEl>
                                        <p:attrNameLst>
                                          <p:attrName>style.visibility</p:attrName>
                                        </p:attrNameLst>
                                      </p:cBhvr>
                                      <p:to>
                                        <p:strVal val="visible"/>
                                      </p:to>
                                    </p:set>
                                    <p:animEffect transition="in" filter="fade">
                                      <p:cBhvr>
                                        <p:cTn id="17" dur="1000"/>
                                        <p:tgtEl>
                                          <p:spTgt spid="10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5" end="5"/>
                                            </p:txEl>
                                          </p:spTgt>
                                        </p:tgtEl>
                                        <p:attrNameLst>
                                          <p:attrName>style.visibility</p:attrName>
                                        </p:attrNameLst>
                                      </p:cBhvr>
                                      <p:to>
                                        <p:strVal val="visible"/>
                                      </p:to>
                                    </p:set>
                                    <p:animEffect transition="in" filter="fade">
                                      <p:cBhvr>
                                        <p:cTn id="22" dur="1000"/>
                                        <p:tgtEl>
                                          <p:spTgt spid="10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6" end="6"/>
                                            </p:txEl>
                                          </p:spTgt>
                                        </p:tgtEl>
                                        <p:attrNameLst>
                                          <p:attrName>style.visibility</p:attrName>
                                        </p:attrNameLst>
                                      </p:cBhvr>
                                      <p:to>
                                        <p:strVal val="visible"/>
                                      </p:to>
                                    </p:set>
                                    <p:animEffect transition="in" filter="fade">
                                      <p:cBhvr>
                                        <p:cTn id="27" dur="1000"/>
                                        <p:tgtEl>
                                          <p:spTgt spid="1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Feedback &amp; Discussion…</a:t>
            </a:r>
            <a:endParaRPr/>
          </a:p>
        </p:txBody>
      </p:sp>
      <p:sp>
        <p:nvSpPr>
          <p:cNvPr id="116" name="Google Shape;11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200">
                <a:solidFill>
                  <a:schemeClr val="dk1"/>
                </a:solidFill>
              </a:rPr>
              <a:t>How did your policy link to the SDGs</a:t>
            </a:r>
            <a:endParaRPr sz="1200">
              <a:solidFill>
                <a:schemeClr val="dk1"/>
              </a:solidFill>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Clr>
                <a:schemeClr val="dk1"/>
              </a:buClr>
              <a:buSzPts val="1100"/>
              <a:buFont typeface="Arial"/>
              <a:buNone/>
            </a:pPr>
            <a:endParaRPr sz="1200">
              <a:solidFill>
                <a:schemeClr val="dk1"/>
              </a:solidFill>
            </a:endParaRPr>
          </a:p>
        </p:txBody>
      </p:sp>
      <p:pic>
        <p:nvPicPr>
          <p:cNvPr id="117" name="Google Shape;117;p22"/>
          <p:cNvPicPr preferRelativeResize="0"/>
          <p:nvPr/>
        </p:nvPicPr>
        <p:blipFill>
          <a:blip r:embed="rId3">
            <a:alphaModFix/>
          </a:blip>
          <a:stretch>
            <a:fillRect/>
          </a:stretch>
        </p:blipFill>
        <p:spPr>
          <a:xfrm>
            <a:off x="5363250" y="944013"/>
            <a:ext cx="3255475" cy="3255475"/>
          </a:xfrm>
          <a:prstGeom prst="rect">
            <a:avLst/>
          </a:prstGeom>
          <a:noFill/>
          <a:ln>
            <a:noFill/>
          </a:ln>
        </p:spPr>
      </p:pic>
      <p:pic>
        <p:nvPicPr>
          <p:cNvPr id="5" name="Picture 4" descr="Graphical user interface, text&#10;&#10;Description automatically generated">
            <a:extLst>
              <a:ext uri="{FF2B5EF4-FFF2-40B4-BE49-F238E27FC236}">
                <a16:creationId xmlns:a16="http://schemas.microsoft.com/office/drawing/2014/main" id="{5ADB1E5B-B170-4DD9-BA0B-DB439C449089}"/>
              </a:ext>
            </a:extLst>
          </p:cNvPr>
          <p:cNvPicPr>
            <a:picLocks noChangeAspect="1"/>
          </p:cNvPicPr>
          <p:nvPr/>
        </p:nvPicPr>
        <p:blipFill>
          <a:blip r:embed="rId4"/>
          <a:stretch>
            <a:fillRect/>
          </a:stretch>
        </p:blipFill>
        <p:spPr>
          <a:xfrm>
            <a:off x="7706472" y="199277"/>
            <a:ext cx="1325772" cy="9866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Measurement and Consistency</a:t>
            </a:r>
            <a:endParaRPr/>
          </a:p>
        </p:txBody>
      </p:sp>
      <p:sp>
        <p:nvSpPr>
          <p:cNvPr id="123" name="Google Shape;123;p23"/>
          <p:cNvSpPr txBox="1">
            <a:spLocks noGrp="1"/>
          </p:cNvSpPr>
          <p:nvPr>
            <p:ph type="body" idx="1"/>
          </p:nvPr>
        </p:nvSpPr>
        <p:spPr>
          <a:xfrm>
            <a:off x="339150" y="15147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sz="1250" dirty="0"/>
              <a:t>SDG Accord</a:t>
            </a:r>
            <a:endParaRPr sz="1250" dirty="0"/>
          </a:p>
          <a:p>
            <a:pPr marL="0" lvl="0" indent="0" algn="l" rtl="0">
              <a:spcBef>
                <a:spcPts val="1200"/>
              </a:spcBef>
              <a:spcAft>
                <a:spcPts val="0"/>
              </a:spcAft>
              <a:buNone/>
            </a:pPr>
            <a:r>
              <a:rPr lang="en-GB" sz="1250" u="sng" dirty="0">
                <a:solidFill>
                  <a:schemeClr val="hlink"/>
                </a:solidFill>
                <a:hlinkClick r:id="rId3"/>
              </a:rPr>
              <a:t>https://www.sdgaccord.org/</a:t>
            </a:r>
            <a:r>
              <a:rPr lang="en-GB" sz="1250" dirty="0"/>
              <a:t> </a:t>
            </a:r>
            <a:endParaRPr sz="1250" dirty="0"/>
          </a:p>
          <a:p>
            <a:pPr marL="0" lvl="0" indent="0" algn="l" rtl="0">
              <a:spcBef>
                <a:spcPts val="1200"/>
              </a:spcBef>
              <a:spcAft>
                <a:spcPts val="0"/>
              </a:spcAft>
              <a:buNone/>
            </a:pPr>
            <a:endParaRPr lang="en-GB" sz="1250" dirty="0"/>
          </a:p>
          <a:p>
            <a:pPr marL="0" lvl="0" indent="0" algn="l" rtl="0">
              <a:spcBef>
                <a:spcPts val="1200"/>
              </a:spcBef>
              <a:spcAft>
                <a:spcPts val="0"/>
              </a:spcAft>
              <a:buNone/>
            </a:pPr>
            <a:r>
              <a:rPr lang="en-GB" sz="1250" dirty="0"/>
              <a:t>Reporting</a:t>
            </a:r>
            <a:endParaRPr sz="1250" dirty="0"/>
          </a:p>
          <a:p>
            <a:pPr marL="0" lvl="0" indent="0" algn="l" rtl="0">
              <a:spcBef>
                <a:spcPts val="1200"/>
              </a:spcBef>
              <a:spcAft>
                <a:spcPts val="1200"/>
              </a:spcAft>
              <a:buNone/>
            </a:pPr>
            <a:r>
              <a:rPr lang="en-GB" sz="1250" u="sng" dirty="0">
                <a:solidFill>
                  <a:schemeClr val="hlink"/>
                </a:solidFill>
                <a:hlinkClick r:id="rId4"/>
              </a:rPr>
              <a:t>https://www.sdgaccord.org/files/sdg_accord_2022_reporting.pdf</a:t>
            </a:r>
            <a:r>
              <a:rPr lang="en-GB" dirty="0"/>
              <a:t> </a:t>
            </a:r>
          </a:p>
          <a:p>
            <a:pPr marL="0" indent="0">
              <a:spcBef>
                <a:spcPts val="1200"/>
              </a:spcBef>
              <a:spcAft>
                <a:spcPts val="1200"/>
              </a:spcAft>
              <a:buNone/>
            </a:pPr>
            <a:endParaRPr lang="en-GB" sz="1200" dirty="0"/>
          </a:p>
          <a:p>
            <a:pPr marL="0" indent="0">
              <a:spcBef>
                <a:spcPts val="1200"/>
              </a:spcBef>
              <a:spcAft>
                <a:spcPts val="1200"/>
              </a:spcAft>
              <a:buNone/>
            </a:pPr>
            <a:r>
              <a:rPr lang="en-GB" sz="1200" dirty="0"/>
              <a:t>Sustainability Leadership Scorecard – Environmental Alliance of Universities and Colleges (EAUC)</a:t>
            </a:r>
          </a:p>
          <a:p>
            <a:pPr marL="0" indent="0">
              <a:spcBef>
                <a:spcPts val="1200"/>
              </a:spcBef>
              <a:spcAft>
                <a:spcPts val="1200"/>
              </a:spcAft>
              <a:buNone/>
            </a:pPr>
            <a:r>
              <a:rPr lang="en-GB" sz="1200" dirty="0">
                <a:latin typeface="Calibri" panose="020F0502020204030204" pitchFamily="34" charset="0"/>
                <a:hlinkClick r:id="rId5"/>
              </a:rPr>
              <a:t> </a:t>
            </a:r>
            <a:r>
              <a:rPr lang="en-GB" sz="1250" dirty="0">
                <a:latin typeface="+mj-lt"/>
                <a:hlinkClick r:id="rId5"/>
              </a:rPr>
              <a:t>https://www.eauc.org.uk/sustainability_leadership_scorecard</a:t>
            </a:r>
            <a:endParaRPr lang="en-GB" sz="1250" dirty="0">
              <a:latin typeface="+mj-lt"/>
            </a:endParaRPr>
          </a:p>
          <a:p>
            <a:pPr marL="0" lvl="0" indent="0">
              <a:spcBef>
                <a:spcPts val="1200"/>
              </a:spcBef>
              <a:spcAft>
                <a:spcPts val="1200"/>
              </a:spcAft>
              <a:buNone/>
            </a:pPr>
            <a:endParaRPr lang="en-GB" sz="1200" dirty="0"/>
          </a:p>
          <a:p>
            <a:pPr marL="0" lvl="0" indent="0" algn="l" rtl="0">
              <a:spcBef>
                <a:spcPts val="1200"/>
              </a:spcBef>
              <a:spcAft>
                <a:spcPts val="1200"/>
              </a:spcAft>
              <a:buNone/>
            </a:pPr>
            <a:endParaRPr dirty="0"/>
          </a:p>
        </p:txBody>
      </p:sp>
      <p:pic>
        <p:nvPicPr>
          <p:cNvPr id="4" name="Picture 3" descr="Graphical user interface, text&#10;&#10;Description automatically generated">
            <a:extLst>
              <a:ext uri="{FF2B5EF4-FFF2-40B4-BE49-F238E27FC236}">
                <a16:creationId xmlns:a16="http://schemas.microsoft.com/office/drawing/2014/main" id="{D8D47B35-F129-4253-99A9-343A5798A3B1}"/>
              </a:ext>
            </a:extLst>
          </p:cNvPr>
          <p:cNvPicPr>
            <a:picLocks noChangeAspect="1"/>
          </p:cNvPicPr>
          <p:nvPr/>
        </p:nvPicPr>
        <p:blipFill>
          <a:blip r:embed="rId6"/>
          <a:stretch>
            <a:fillRect/>
          </a:stretch>
        </p:blipFill>
        <p:spPr>
          <a:xfrm>
            <a:off x="7706472" y="199277"/>
            <a:ext cx="1325772" cy="986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10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Effect transition="in" filter="fade">
                                      <p:cBhvr>
                                        <p:cTn id="12" dur="1000"/>
                                        <p:tgtEl>
                                          <p:spTgt spid="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xEl>
                                              <p:pRg st="3" end="3"/>
                                            </p:txEl>
                                          </p:spTgt>
                                        </p:tgtEl>
                                        <p:attrNameLst>
                                          <p:attrName>style.visibility</p:attrName>
                                        </p:attrNameLst>
                                      </p:cBhvr>
                                      <p:to>
                                        <p:strVal val="visible"/>
                                      </p:to>
                                    </p:set>
                                    <p:animEffect transition="in" filter="fade">
                                      <p:cBhvr>
                                        <p:cTn id="17" dur="1000"/>
                                        <p:tgtEl>
                                          <p:spTgt spid="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
                                            <p:txEl>
                                              <p:pRg st="4" end="4"/>
                                            </p:txEl>
                                          </p:spTgt>
                                        </p:tgtEl>
                                        <p:attrNameLst>
                                          <p:attrName>style.visibility</p:attrName>
                                        </p:attrNameLst>
                                      </p:cBhvr>
                                      <p:to>
                                        <p:strVal val="visible"/>
                                      </p:to>
                                    </p:set>
                                    <p:animEffect transition="in" filter="fade">
                                      <p:cBhvr>
                                        <p:cTn id="22" dur="1000"/>
                                        <p:tgtEl>
                                          <p:spTgt spid="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
                                            <p:txEl>
                                              <p:pRg st="6" end="6"/>
                                            </p:txEl>
                                          </p:spTgt>
                                        </p:tgtEl>
                                        <p:attrNameLst>
                                          <p:attrName>style.visibility</p:attrName>
                                        </p:attrNameLst>
                                      </p:cBhvr>
                                      <p:to>
                                        <p:strVal val="visible"/>
                                      </p:to>
                                    </p:set>
                                    <p:animEffect transition="in" filter="fade">
                                      <p:cBhvr>
                                        <p:cTn id="27" dur="1000"/>
                                        <p:tgtEl>
                                          <p:spTgt spid="1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3">
                                            <p:txEl>
                                              <p:pRg st="7" end="7"/>
                                            </p:txEl>
                                          </p:spTgt>
                                        </p:tgtEl>
                                        <p:attrNameLst>
                                          <p:attrName>style.visibility</p:attrName>
                                        </p:attrNameLst>
                                      </p:cBhvr>
                                      <p:to>
                                        <p:strVal val="visible"/>
                                      </p:to>
                                    </p:set>
                                    <p:animEffect transition="in" filter="fade">
                                      <p:cBhvr>
                                        <p:cTn id="32" dur="1000"/>
                                        <p:tgtEl>
                                          <p:spTgt spid="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Next Steps</a:t>
            </a:r>
            <a:endParaRPr/>
          </a:p>
        </p:txBody>
      </p:sp>
      <p:sp>
        <p:nvSpPr>
          <p:cNvPr id="129" name="Google Shape;129;p24"/>
          <p:cNvSpPr txBox="1">
            <a:spLocks noGrp="1"/>
          </p:cNvSpPr>
          <p:nvPr>
            <p:ph type="body" idx="1"/>
          </p:nvPr>
        </p:nvSpPr>
        <p:spPr>
          <a:xfrm>
            <a:off x="311700" y="11832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sz="1250" dirty="0"/>
              <a:t>This is a session that we have run with teachers, support assistants and executive members</a:t>
            </a:r>
            <a:endParaRPr sz="1250" dirty="0"/>
          </a:p>
          <a:p>
            <a:pPr marL="0" lvl="0" indent="0" algn="l" rtl="0">
              <a:spcBef>
                <a:spcPts val="1200"/>
              </a:spcBef>
              <a:spcAft>
                <a:spcPts val="0"/>
              </a:spcAft>
              <a:buNone/>
            </a:pPr>
            <a:endParaRPr sz="1250" dirty="0"/>
          </a:p>
          <a:p>
            <a:pPr marL="0" lvl="0" indent="0" algn="l" rtl="0">
              <a:spcBef>
                <a:spcPts val="1200"/>
              </a:spcBef>
              <a:spcAft>
                <a:spcPts val="0"/>
              </a:spcAft>
              <a:buNone/>
            </a:pPr>
            <a:r>
              <a:rPr lang="en-GB" sz="1250" dirty="0"/>
              <a:t>The key is which parts to emphasise </a:t>
            </a:r>
            <a:endParaRPr sz="1250" dirty="0"/>
          </a:p>
          <a:p>
            <a:pPr marL="0" lvl="0" indent="0" algn="l" rtl="0">
              <a:spcBef>
                <a:spcPts val="1200"/>
              </a:spcBef>
              <a:spcAft>
                <a:spcPts val="0"/>
              </a:spcAft>
              <a:buNone/>
            </a:pPr>
            <a:endParaRPr sz="1250" dirty="0"/>
          </a:p>
          <a:p>
            <a:pPr marL="0" lvl="0" indent="0" algn="l" rtl="0">
              <a:spcBef>
                <a:spcPts val="1200"/>
              </a:spcBef>
              <a:spcAft>
                <a:spcPts val="0"/>
              </a:spcAft>
              <a:buNone/>
            </a:pPr>
            <a:r>
              <a:rPr lang="en-GB" sz="1250" dirty="0"/>
              <a:t>Aligning with the SDGs is going to need wider organisational buy-in, but start with the cheap/free/big/visible - generate some SDG currency - and then spend it on the infrastructure</a:t>
            </a:r>
            <a:endParaRPr sz="1250" dirty="0"/>
          </a:p>
          <a:p>
            <a:pPr marL="0" lvl="0" indent="0" algn="l" rtl="0">
              <a:spcBef>
                <a:spcPts val="1200"/>
              </a:spcBef>
              <a:spcAft>
                <a:spcPts val="0"/>
              </a:spcAft>
              <a:buNone/>
            </a:pPr>
            <a:endParaRPr sz="1250" dirty="0"/>
          </a:p>
          <a:p>
            <a:pPr marL="0" lvl="0" indent="0" algn="l" rtl="0">
              <a:spcBef>
                <a:spcPts val="1200"/>
              </a:spcBef>
              <a:spcAft>
                <a:spcPts val="0"/>
              </a:spcAft>
              <a:buNone/>
            </a:pPr>
            <a:r>
              <a:rPr lang="en-GB" sz="1250" dirty="0"/>
              <a:t>Questions please :) </a:t>
            </a:r>
            <a:endParaRPr sz="1250" dirty="0"/>
          </a:p>
          <a:p>
            <a:pPr marL="0" lvl="0" indent="0" algn="l" rtl="0">
              <a:spcBef>
                <a:spcPts val="1200"/>
              </a:spcBef>
              <a:spcAft>
                <a:spcPts val="1200"/>
              </a:spcAft>
              <a:buNone/>
            </a:pPr>
            <a:r>
              <a:rPr lang="en-GB" sz="2550" dirty="0"/>
              <a:t>goshea@shipley.ac.uk</a:t>
            </a:r>
          </a:p>
        </p:txBody>
      </p:sp>
      <p:pic>
        <p:nvPicPr>
          <p:cNvPr id="4" name="Picture 3" descr="Graphical user interface, text&#10;&#10;Description automatically generated">
            <a:extLst>
              <a:ext uri="{FF2B5EF4-FFF2-40B4-BE49-F238E27FC236}">
                <a16:creationId xmlns:a16="http://schemas.microsoft.com/office/drawing/2014/main" id="{828C467D-FEE7-4F93-AEC4-7C6E9C44A402}"/>
              </a:ext>
            </a:extLst>
          </p:cNvPr>
          <p:cNvPicPr>
            <a:picLocks noChangeAspect="1"/>
          </p:cNvPicPr>
          <p:nvPr/>
        </p:nvPicPr>
        <p:blipFill>
          <a:blip r:embed="rId3"/>
          <a:stretch>
            <a:fillRect/>
          </a:stretch>
        </p:blipFill>
        <p:spPr>
          <a:xfrm>
            <a:off x="7706472" y="199277"/>
            <a:ext cx="1325772" cy="986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10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2" end="2"/>
                                            </p:txEl>
                                          </p:spTgt>
                                        </p:tgtEl>
                                        <p:attrNameLst>
                                          <p:attrName>style.visibility</p:attrName>
                                        </p:attrNameLst>
                                      </p:cBhvr>
                                      <p:to>
                                        <p:strVal val="visible"/>
                                      </p:to>
                                    </p:set>
                                    <p:animEffect transition="in" filter="fade">
                                      <p:cBhvr>
                                        <p:cTn id="12" dur="1000"/>
                                        <p:tgtEl>
                                          <p:spTgt spid="1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4" end="4"/>
                                            </p:txEl>
                                          </p:spTgt>
                                        </p:tgtEl>
                                        <p:attrNameLst>
                                          <p:attrName>style.visibility</p:attrName>
                                        </p:attrNameLst>
                                      </p:cBhvr>
                                      <p:to>
                                        <p:strVal val="visible"/>
                                      </p:to>
                                    </p:set>
                                    <p:animEffect transition="in" filter="fade">
                                      <p:cBhvr>
                                        <p:cTn id="17" dur="1000"/>
                                        <p:tgtEl>
                                          <p:spTgt spid="12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6" end="6"/>
                                            </p:txEl>
                                          </p:spTgt>
                                        </p:tgtEl>
                                        <p:attrNameLst>
                                          <p:attrName>style.visibility</p:attrName>
                                        </p:attrNameLst>
                                      </p:cBhvr>
                                      <p:to>
                                        <p:strVal val="visible"/>
                                      </p:to>
                                    </p:set>
                                    <p:animEffect transition="in" filter="fade">
                                      <p:cBhvr>
                                        <p:cTn id="22" dur="1000"/>
                                        <p:tgtEl>
                                          <p:spTgt spid="12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
                                            <p:txEl>
                                              <p:pRg st="7" end="7"/>
                                            </p:txEl>
                                          </p:spTgt>
                                        </p:tgtEl>
                                        <p:attrNameLst>
                                          <p:attrName>style.visibility</p:attrName>
                                        </p:attrNameLst>
                                      </p:cBhvr>
                                      <p:to>
                                        <p:strVal val="visible"/>
                                      </p:to>
                                    </p:set>
                                    <p:animEffect transition="in" filter="fade">
                                      <p:cBhvr>
                                        <p:cTn id="27" dur="1000"/>
                                        <p:tgtEl>
                                          <p:spTgt spid="1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10;&#10;Description automatically generated">
            <a:extLst>
              <a:ext uri="{FF2B5EF4-FFF2-40B4-BE49-F238E27FC236}">
                <a16:creationId xmlns:a16="http://schemas.microsoft.com/office/drawing/2014/main" id="{403A4AF2-C36F-484E-B8B7-CEAA7606F493}"/>
              </a:ext>
            </a:extLst>
          </p:cNvPr>
          <p:cNvPicPr>
            <a:picLocks noChangeAspect="1"/>
          </p:cNvPicPr>
          <p:nvPr/>
        </p:nvPicPr>
        <p:blipFill>
          <a:blip r:embed="rId3"/>
          <a:stretch>
            <a:fillRect/>
          </a:stretch>
        </p:blipFill>
        <p:spPr>
          <a:xfrm>
            <a:off x="7706472" y="199277"/>
            <a:ext cx="1325772" cy="986646"/>
          </a:xfrm>
          <a:prstGeom prst="rect">
            <a:avLst/>
          </a:prstGeom>
        </p:spPr>
      </p:pic>
      <p:pic>
        <p:nvPicPr>
          <p:cNvPr id="9" name="Picture 8">
            <a:extLst>
              <a:ext uri="{FF2B5EF4-FFF2-40B4-BE49-F238E27FC236}">
                <a16:creationId xmlns:a16="http://schemas.microsoft.com/office/drawing/2014/main" id="{99D58CEB-3BB2-4419-A0C3-82F43E1E4308}"/>
              </a:ext>
            </a:extLst>
          </p:cNvPr>
          <p:cNvPicPr>
            <a:picLocks noChangeAspect="1"/>
          </p:cNvPicPr>
          <p:nvPr/>
        </p:nvPicPr>
        <p:blipFill>
          <a:blip r:embed="rId4"/>
          <a:stretch>
            <a:fillRect/>
          </a:stretch>
        </p:blipFill>
        <p:spPr>
          <a:xfrm>
            <a:off x="274336" y="343261"/>
            <a:ext cx="1702373" cy="540000"/>
          </a:xfrm>
          <a:prstGeom prst="rect">
            <a:avLst/>
          </a:prstGeom>
        </p:spPr>
      </p:pic>
      <p:sp>
        <p:nvSpPr>
          <p:cNvPr id="10" name="TextBox 9">
            <a:extLst>
              <a:ext uri="{FF2B5EF4-FFF2-40B4-BE49-F238E27FC236}">
                <a16:creationId xmlns:a16="http://schemas.microsoft.com/office/drawing/2014/main" id="{51D3833A-73B8-4890-837F-58FBA59E3E90}"/>
              </a:ext>
            </a:extLst>
          </p:cNvPr>
          <p:cNvSpPr txBox="1"/>
          <p:nvPr/>
        </p:nvSpPr>
        <p:spPr>
          <a:xfrm>
            <a:off x="274336" y="1089001"/>
            <a:ext cx="8702024" cy="900246"/>
          </a:xfrm>
          <a:prstGeom prst="rect">
            <a:avLst/>
          </a:prstGeom>
          <a:noFill/>
        </p:spPr>
        <p:txBody>
          <a:bodyPr wrap="square" lIns="68580" tIns="34290" rIns="68580" bIns="34290" rtlCol="0" anchor="t">
            <a:spAutoFit/>
          </a:bodyPr>
          <a:lstStyle/>
          <a:p>
            <a:pPr algn="ctr"/>
            <a:r>
              <a:rPr lang="en-GB" sz="2700" b="1" dirty="0">
                <a:solidFill>
                  <a:srgbClr val="FF8200"/>
                </a:solidFill>
              </a:rPr>
              <a:t>Sustainable Development Goals &amp; Collective Action Planning</a:t>
            </a:r>
            <a:endParaRPr lang="en-GB" sz="2700" b="1" dirty="0">
              <a:solidFill>
                <a:srgbClr val="FF82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ACA38B7-F7AB-4199-96B4-6FD3F2C85F49}"/>
              </a:ext>
            </a:extLst>
          </p:cNvPr>
          <p:cNvSpPr txBox="1"/>
          <p:nvPr/>
        </p:nvSpPr>
        <p:spPr>
          <a:xfrm>
            <a:off x="274336" y="2075647"/>
            <a:ext cx="8757909" cy="2823850"/>
          </a:xfrm>
          <a:prstGeom prst="rect">
            <a:avLst/>
          </a:prstGeom>
          <a:noFill/>
        </p:spPr>
        <p:txBody>
          <a:bodyPr wrap="square" lIns="68580" tIns="34290" rIns="68580" bIns="34290" rtlCol="0" anchor="t">
            <a:spAutoFit/>
          </a:bodyPr>
          <a:lstStyle/>
          <a:p>
            <a:pPr marL="342900" indent="-342900">
              <a:buFont typeface="Arial" panose="020B0604020202020204" pitchFamily="34" charset="0"/>
              <a:buChar char="•"/>
            </a:pPr>
            <a:r>
              <a:rPr lang="en-GB" sz="2100" dirty="0">
                <a:solidFill>
                  <a:schemeClr val="tx1"/>
                </a:solidFill>
              </a:rPr>
              <a:t>Shipley College as lead</a:t>
            </a:r>
          </a:p>
          <a:p>
            <a:pPr marL="342900" indent="-342900">
              <a:buFont typeface="Arial" panose="020B0604020202020204" pitchFamily="34" charset="0"/>
              <a:buChar char="•"/>
            </a:pPr>
            <a:r>
              <a:rPr lang="en-GB" sz="2100" dirty="0">
                <a:solidFill>
                  <a:schemeClr val="tx1"/>
                </a:solidFill>
                <a:latin typeface="Arial" panose="020B0604020202020204" pitchFamily="34" charset="0"/>
                <a:cs typeface="Arial" panose="020B0604020202020204" pitchFamily="34" charset="0"/>
              </a:rPr>
              <a:t>Learning Influencer/Sustainability Champion in each college </a:t>
            </a:r>
            <a:r>
              <a:rPr lang="en-GB" sz="1600" dirty="0">
                <a:solidFill>
                  <a:schemeClr val="tx1"/>
                </a:solidFill>
                <a:latin typeface="Arial" panose="020B0604020202020204" pitchFamily="34" charset="0"/>
                <a:cs typeface="Arial" panose="020B0604020202020204" pitchFamily="34" charset="0"/>
              </a:rPr>
              <a:t>(Bradford College, Calderdale College, Kirklees College, Shipley College, Luminate Education Group, Heart of Yorkshire Education Group, Notre Dame Sixth Form College)</a:t>
            </a:r>
          </a:p>
          <a:p>
            <a:pPr marL="342900" indent="-342900">
              <a:buFont typeface="Arial" panose="020B0604020202020204" pitchFamily="34" charset="0"/>
              <a:buChar char="•"/>
            </a:pPr>
            <a:r>
              <a:rPr lang="en-GB" sz="2100" dirty="0">
                <a:solidFill>
                  <a:schemeClr val="tx1"/>
                </a:solidFill>
                <a:latin typeface="Arial" panose="020B0604020202020204" pitchFamily="34" charset="0"/>
                <a:cs typeface="Arial" panose="020B0604020202020204" pitchFamily="34" charset="0"/>
              </a:rPr>
              <a:t>College outputs</a:t>
            </a:r>
          </a:p>
          <a:p>
            <a:pPr marL="342900" indent="-342900">
              <a:buFont typeface="Arial" panose="020B0604020202020204" pitchFamily="34" charset="0"/>
              <a:buChar char="•"/>
            </a:pPr>
            <a:r>
              <a:rPr lang="en-GB" sz="2100" dirty="0">
                <a:solidFill>
                  <a:schemeClr val="tx1"/>
                </a:solidFill>
                <a:latin typeface="Arial" panose="020B0604020202020204" pitchFamily="34" charset="0"/>
                <a:cs typeface="Arial" panose="020B0604020202020204" pitchFamily="34" charset="0"/>
              </a:rPr>
              <a:t>Introduction to the Sustainable Development Goals (SDGs) and Shipley’s journey</a:t>
            </a:r>
          </a:p>
          <a:p>
            <a:pPr marL="342900" indent="-342900">
              <a:buFont typeface="Arial" panose="020B0604020202020204" pitchFamily="34" charset="0"/>
              <a:buChar char="•"/>
            </a:pPr>
            <a:r>
              <a:rPr lang="en-GB" sz="2100" dirty="0">
                <a:solidFill>
                  <a:schemeClr val="tx1"/>
                </a:solidFill>
                <a:latin typeface="Arial" panose="020B0604020202020204" pitchFamily="34" charset="0"/>
                <a:cs typeface="Arial" panose="020B0604020202020204" pitchFamily="34" charset="0"/>
              </a:rPr>
              <a:t>SDG training on the SDG process</a:t>
            </a:r>
          </a:p>
          <a:p>
            <a:pPr marL="342900" indent="-342900">
              <a:buFont typeface="Arial" panose="020B0604020202020204" pitchFamily="34" charset="0"/>
              <a:buChar char="•"/>
            </a:pPr>
            <a:r>
              <a:rPr lang="en-GB" sz="2100" dirty="0">
                <a:solidFill>
                  <a:schemeClr val="tx1"/>
                </a:solidFill>
                <a:latin typeface="Arial" panose="020B0604020202020204" pitchFamily="34" charset="0"/>
                <a:cs typeface="Arial" panose="020B0604020202020204" pitchFamily="34" charset="0"/>
              </a:rPr>
              <a:t>Shipley mentoring and action planning</a:t>
            </a: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50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2351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4100"/>
              <a:t>The Sustainable Development Goals</a:t>
            </a:r>
            <a:r>
              <a:rPr lang="en-GB"/>
              <a:t> </a:t>
            </a:r>
            <a:endParaRPr/>
          </a:p>
        </p:txBody>
      </p:sp>
      <p:sp>
        <p:nvSpPr>
          <p:cNvPr id="55" name="Google Shape;55;p13"/>
          <p:cNvSpPr txBox="1">
            <a:spLocks noGrp="1"/>
          </p:cNvSpPr>
          <p:nvPr>
            <p:ph type="subTitle" idx="1"/>
          </p:nvPr>
        </p:nvSpPr>
        <p:spPr>
          <a:xfrm>
            <a:off x="311700" y="30182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200"/>
              <a:t>Celebrating Progress and Projecting Influence</a:t>
            </a:r>
            <a:endParaRPr sz="2200"/>
          </a:p>
        </p:txBody>
      </p:sp>
      <p:pic>
        <p:nvPicPr>
          <p:cNvPr id="56" name="Google Shape;56;p13"/>
          <p:cNvPicPr preferRelativeResize="0"/>
          <p:nvPr/>
        </p:nvPicPr>
        <p:blipFill rotWithShape="1">
          <a:blip r:embed="rId3">
            <a:alphaModFix/>
          </a:blip>
          <a:srcRect b="57547"/>
          <a:stretch/>
        </p:blipFill>
        <p:spPr>
          <a:xfrm>
            <a:off x="3224350" y="247400"/>
            <a:ext cx="2895252" cy="1229076"/>
          </a:xfrm>
          <a:prstGeom prst="rect">
            <a:avLst/>
          </a:prstGeom>
          <a:noFill/>
          <a:ln>
            <a:noFill/>
          </a:ln>
        </p:spPr>
      </p:pic>
      <p:pic>
        <p:nvPicPr>
          <p:cNvPr id="57" name="Google Shape;57;p13"/>
          <p:cNvPicPr preferRelativeResize="0"/>
          <p:nvPr/>
        </p:nvPicPr>
        <p:blipFill rotWithShape="1">
          <a:blip r:embed="rId3">
            <a:alphaModFix/>
          </a:blip>
          <a:srcRect t="59013"/>
          <a:stretch/>
        </p:blipFill>
        <p:spPr>
          <a:xfrm>
            <a:off x="3224349" y="3660100"/>
            <a:ext cx="2895252" cy="1186673"/>
          </a:xfrm>
          <a:prstGeom prst="rect">
            <a:avLst/>
          </a:prstGeom>
          <a:noFill/>
          <a:ln>
            <a:noFill/>
          </a:ln>
        </p:spPr>
      </p:pic>
      <p:pic>
        <p:nvPicPr>
          <p:cNvPr id="8" name="Picture 7" descr="Graphical user interface, text&#10;&#10;Description automatically generated">
            <a:extLst>
              <a:ext uri="{FF2B5EF4-FFF2-40B4-BE49-F238E27FC236}">
                <a16:creationId xmlns:a16="http://schemas.microsoft.com/office/drawing/2014/main" id="{310F72D6-87C1-4D18-A43E-20C0276DC469}"/>
              </a:ext>
            </a:extLst>
          </p:cNvPr>
          <p:cNvPicPr>
            <a:picLocks noChangeAspect="1"/>
          </p:cNvPicPr>
          <p:nvPr/>
        </p:nvPicPr>
        <p:blipFill>
          <a:blip r:embed="rId4"/>
          <a:stretch>
            <a:fillRect/>
          </a:stretch>
        </p:blipFill>
        <p:spPr>
          <a:xfrm>
            <a:off x="7706472" y="199277"/>
            <a:ext cx="1325772" cy="9866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76920" y="40625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220" dirty="0"/>
              <a:t>What are the Sustainable Development Goals (SDGs)?</a:t>
            </a:r>
            <a:endParaRPr sz="2220" dirty="0"/>
          </a:p>
        </p:txBody>
      </p:sp>
      <p:pic>
        <p:nvPicPr>
          <p:cNvPr id="63" name="Google Shape;63;p14" title="UN Sustainable Development Goals - Overview">
            <a:hlinkClick r:id="rId3"/>
          </p:cNvPr>
          <p:cNvPicPr preferRelativeResize="0"/>
          <p:nvPr/>
        </p:nvPicPr>
        <p:blipFill>
          <a:blip r:embed="rId4">
            <a:alphaModFix/>
          </a:blip>
          <a:stretch>
            <a:fillRect/>
          </a:stretch>
        </p:blipFill>
        <p:spPr>
          <a:xfrm>
            <a:off x="1573525" y="1017725"/>
            <a:ext cx="5656975" cy="3784225"/>
          </a:xfrm>
          <a:prstGeom prst="rect">
            <a:avLst/>
          </a:prstGeom>
          <a:noFill/>
          <a:ln>
            <a:noFill/>
          </a:ln>
        </p:spPr>
      </p:pic>
      <p:pic>
        <p:nvPicPr>
          <p:cNvPr id="5" name="Picture 4" descr="Graphical user interface, text&#10;&#10;Description automatically generated">
            <a:extLst>
              <a:ext uri="{FF2B5EF4-FFF2-40B4-BE49-F238E27FC236}">
                <a16:creationId xmlns:a16="http://schemas.microsoft.com/office/drawing/2014/main" id="{3D574FC0-247E-4F45-BCCC-9DBE772C762C}"/>
              </a:ext>
            </a:extLst>
          </p:cNvPr>
          <p:cNvPicPr>
            <a:picLocks noChangeAspect="1"/>
          </p:cNvPicPr>
          <p:nvPr/>
        </p:nvPicPr>
        <p:blipFill>
          <a:blip r:embed="rId5"/>
          <a:stretch>
            <a:fillRect/>
          </a:stretch>
        </p:blipFill>
        <p:spPr>
          <a:xfrm>
            <a:off x="7706472" y="199277"/>
            <a:ext cx="1325772" cy="986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311700" y="723900"/>
            <a:ext cx="3094264" cy="3844975"/>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GB" dirty="0">
                <a:solidFill>
                  <a:schemeClr val="dk1"/>
                </a:solidFill>
              </a:rPr>
              <a:t>The SDGs can be used as a blueprint for peace and prosperity for the people and the planet - now and into the future </a:t>
            </a:r>
            <a:endParaRPr dirty="0">
              <a:solidFill>
                <a:schemeClr val="dk1"/>
              </a:solidFill>
            </a:endParaRPr>
          </a:p>
          <a:p>
            <a:pPr marL="0" lvl="0" indent="0" algn="l" rtl="0">
              <a:spcBef>
                <a:spcPts val="1200"/>
              </a:spcBef>
              <a:spcAft>
                <a:spcPts val="0"/>
              </a:spcAft>
              <a:buNone/>
            </a:pPr>
            <a:endParaRPr dirty="0">
              <a:solidFill>
                <a:schemeClr val="dk1"/>
              </a:solidFill>
            </a:endParaRPr>
          </a:p>
          <a:p>
            <a:pPr marL="0" lvl="0" indent="0" algn="l" rtl="0">
              <a:spcBef>
                <a:spcPts val="1200"/>
              </a:spcBef>
              <a:spcAft>
                <a:spcPts val="0"/>
              </a:spcAft>
              <a:buNone/>
            </a:pPr>
            <a:r>
              <a:rPr lang="en-GB" dirty="0">
                <a:solidFill>
                  <a:schemeClr val="dk1"/>
                </a:solidFill>
              </a:rPr>
              <a:t>These 17 SDGs are integrated - they recognise that action in one area will affect outcomes in others, and that development must balance social, economic and environmental sustainability</a:t>
            </a:r>
            <a:endParaRPr dirty="0">
              <a:solidFill>
                <a:schemeClr val="dk1"/>
              </a:solidFill>
            </a:endParaRPr>
          </a:p>
          <a:p>
            <a:pPr marL="0" lvl="0" indent="0" algn="l" rtl="0">
              <a:spcBef>
                <a:spcPts val="1200"/>
              </a:spcBef>
              <a:spcAft>
                <a:spcPts val="0"/>
              </a:spcAft>
              <a:buNone/>
            </a:pPr>
            <a:endParaRPr dirty="0">
              <a:solidFill>
                <a:schemeClr val="dk1"/>
              </a:solidFill>
            </a:endParaRPr>
          </a:p>
          <a:p>
            <a:pPr marL="0" lvl="0" indent="0" algn="l" rtl="0">
              <a:spcBef>
                <a:spcPts val="1200"/>
              </a:spcBef>
              <a:spcAft>
                <a:spcPts val="0"/>
              </a:spcAft>
              <a:buNone/>
            </a:pPr>
            <a:r>
              <a:rPr lang="en-GB" u="sng" dirty="0">
                <a:solidFill>
                  <a:schemeClr val="hlink"/>
                </a:solidFill>
                <a:hlinkClick r:id="rId3"/>
              </a:rPr>
              <a:t>https://sdgs.un.org/goals/goal4</a:t>
            </a:r>
            <a:r>
              <a:rPr lang="en-GB" dirty="0">
                <a:solidFill>
                  <a:schemeClr val="dk1"/>
                </a:solidFill>
              </a:rPr>
              <a:t> </a:t>
            </a:r>
            <a:endParaRPr dirty="0">
              <a:solidFill>
                <a:schemeClr val="dk1"/>
              </a:solidFill>
            </a:endParaRPr>
          </a:p>
          <a:p>
            <a:pPr marL="0" lvl="0" indent="0" algn="l" rtl="0">
              <a:spcBef>
                <a:spcPts val="1200"/>
              </a:spcBef>
              <a:spcAft>
                <a:spcPts val="0"/>
              </a:spcAft>
              <a:buNone/>
            </a:pPr>
            <a:endParaRPr dirty="0">
              <a:solidFill>
                <a:schemeClr val="dk1"/>
              </a:solidFill>
            </a:endParaRPr>
          </a:p>
          <a:p>
            <a:pPr marL="0" lvl="0" indent="0" algn="l" rtl="0">
              <a:spcBef>
                <a:spcPts val="1200"/>
              </a:spcBef>
              <a:spcAft>
                <a:spcPts val="0"/>
              </a:spcAft>
              <a:buNone/>
            </a:pPr>
            <a:r>
              <a:rPr lang="en-GB" dirty="0">
                <a:solidFill>
                  <a:schemeClr val="dk1"/>
                </a:solidFill>
              </a:rPr>
              <a:t>Without anymore information than is on the screen - which would you say your business naturally ‘achieves’…</a:t>
            </a:r>
            <a:endParaRPr dirty="0">
              <a:solidFill>
                <a:schemeClr val="dk1"/>
              </a:solidFill>
            </a:endParaRPr>
          </a:p>
          <a:p>
            <a:pPr marL="0" lvl="0" indent="0" algn="l" rtl="0">
              <a:spcBef>
                <a:spcPts val="1200"/>
              </a:spcBef>
              <a:spcAft>
                <a:spcPts val="1200"/>
              </a:spcAft>
              <a:buNone/>
            </a:pPr>
            <a:endParaRPr dirty="0"/>
          </a:p>
        </p:txBody>
      </p:sp>
      <p:pic>
        <p:nvPicPr>
          <p:cNvPr id="4" name="Google Shape;81;p17">
            <a:extLst>
              <a:ext uri="{FF2B5EF4-FFF2-40B4-BE49-F238E27FC236}">
                <a16:creationId xmlns:a16="http://schemas.microsoft.com/office/drawing/2014/main" id="{FE63E9B5-EFD9-4E65-849F-CADF83C16397}"/>
              </a:ext>
            </a:extLst>
          </p:cNvPr>
          <p:cNvPicPr preferRelativeResize="0"/>
          <p:nvPr/>
        </p:nvPicPr>
        <p:blipFill>
          <a:blip r:embed="rId4">
            <a:alphaModFix/>
          </a:blip>
          <a:stretch>
            <a:fillRect/>
          </a:stretch>
        </p:blipFill>
        <p:spPr>
          <a:xfrm>
            <a:off x="3405964" y="1113245"/>
            <a:ext cx="5441576" cy="2727100"/>
          </a:xfrm>
          <a:prstGeom prst="rect">
            <a:avLst/>
          </a:prstGeom>
          <a:noFill/>
          <a:ln>
            <a:noFill/>
          </a:ln>
        </p:spPr>
      </p:pic>
      <p:pic>
        <p:nvPicPr>
          <p:cNvPr id="6" name="Picture 5" descr="Graphical user interface, text&#10;&#10;Description automatically generated">
            <a:extLst>
              <a:ext uri="{FF2B5EF4-FFF2-40B4-BE49-F238E27FC236}">
                <a16:creationId xmlns:a16="http://schemas.microsoft.com/office/drawing/2014/main" id="{10E27059-CDE1-4358-BA3B-985E48457A75}"/>
              </a:ext>
            </a:extLst>
          </p:cNvPr>
          <p:cNvPicPr>
            <a:picLocks noChangeAspect="1"/>
          </p:cNvPicPr>
          <p:nvPr/>
        </p:nvPicPr>
        <p:blipFill>
          <a:blip r:embed="rId5"/>
          <a:stretch>
            <a:fillRect/>
          </a:stretch>
        </p:blipFill>
        <p:spPr>
          <a:xfrm>
            <a:off x="7706472" y="199277"/>
            <a:ext cx="1325772" cy="986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10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10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1000"/>
                                        <p:tgtEl>
                                          <p:spTgt spid="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4" end="4"/>
                                            </p:txEl>
                                          </p:spTgt>
                                        </p:tgtEl>
                                        <p:attrNameLst>
                                          <p:attrName>style.visibility</p:attrName>
                                        </p:attrNameLst>
                                      </p:cBhvr>
                                      <p:to>
                                        <p:strVal val="visible"/>
                                      </p:to>
                                    </p:set>
                                    <p:animEffect transition="in" filter="fade">
                                      <p:cBhvr>
                                        <p:cTn id="27" dur="1000"/>
                                        <p:tgtEl>
                                          <p:spTgt spid="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5" end="5"/>
                                            </p:txEl>
                                          </p:spTgt>
                                        </p:tgtEl>
                                        <p:attrNameLst>
                                          <p:attrName>style.visibility</p:attrName>
                                        </p:attrNameLst>
                                      </p:cBhvr>
                                      <p:to>
                                        <p:strVal val="visible"/>
                                      </p:to>
                                    </p:set>
                                    <p:animEffect transition="in" filter="fade">
                                      <p:cBhvr>
                                        <p:cTn id="32" dur="1000"/>
                                        <p:tgtEl>
                                          <p:spTgt spid="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
                                            <p:txEl>
                                              <p:pRg st="6" end="6"/>
                                            </p:txEl>
                                          </p:spTgt>
                                        </p:tgtEl>
                                        <p:attrNameLst>
                                          <p:attrName>style.visibility</p:attrName>
                                        </p:attrNameLst>
                                      </p:cBhvr>
                                      <p:to>
                                        <p:strVal val="visible"/>
                                      </p:to>
                                    </p:set>
                                    <p:animEffect transition="in" filter="fade">
                                      <p:cBhvr>
                                        <p:cTn id="37" dur="1000"/>
                                        <p:tgtEl>
                                          <p:spTgt spid="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8">
                                            <p:txEl>
                                              <p:pRg st="7" end="7"/>
                                            </p:txEl>
                                          </p:spTgt>
                                        </p:tgtEl>
                                        <p:attrNameLst>
                                          <p:attrName>style.visibility</p:attrName>
                                        </p:attrNameLst>
                                      </p:cBhvr>
                                      <p:to>
                                        <p:strVal val="visible"/>
                                      </p:to>
                                    </p:set>
                                    <p:animEffect transition="in" filter="fade">
                                      <p:cBhvr>
                                        <p:cTn id="42" dur="1000"/>
                                        <p:tgtEl>
                                          <p:spTgt spid="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4594"/>
              <a:buFont typeface="Arial"/>
              <a:buNone/>
            </a:pPr>
            <a:r>
              <a:rPr lang="en-GB" sz="2466" dirty="0"/>
              <a:t>Assessing your starting point…</a:t>
            </a:r>
            <a:endParaRPr sz="2466" dirty="0"/>
          </a:p>
          <a:p>
            <a:pPr marL="0" lvl="0" indent="0" algn="l" rtl="0">
              <a:spcBef>
                <a:spcPts val="0"/>
              </a:spcBef>
              <a:spcAft>
                <a:spcPts val="0"/>
              </a:spcAft>
              <a:buClr>
                <a:schemeClr val="dk1"/>
              </a:buClr>
              <a:buSzPct val="81481"/>
              <a:buFont typeface="Arial"/>
              <a:buNone/>
            </a:pPr>
            <a:endParaRPr sz="1350" dirty="0"/>
          </a:p>
          <a:p>
            <a:pPr marL="0" lvl="0" indent="0" algn="l" rtl="0">
              <a:spcBef>
                <a:spcPts val="0"/>
              </a:spcBef>
              <a:spcAft>
                <a:spcPts val="0"/>
              </a:spcAft>
              <a:buClr>
                <a:schemeClr val="dk1"/>
              </a:buClr>
              <a:buSzPct val="81481"/>
              <a:buFont typeface="Arial"/>
              <a:buNone/>
            </a:pPr>
            <a:endParaRPr sz="1350" dirty="0"/>
          </a:p>
          <a:p>
            <a:pPr marL="0" lvl="0" indent="0" algn="l" rtl="0">
              <a:spcBef>
                <a:spcPts val="0"/>
              </a:spcBef>
              <a:spcAft>
                <a:spcPts val="0"/>
              </a:spcAft>
              <a:buClr>
                <a:schemeClr val="dk1"/>
              </a:buClr>
              <a:buSzPct val="81481"/>
              <a:buFont typeface="Arial"/>
              <a:buNone/>
            </a:pPr>
            <a:endParaRPr sz="1350" dirty="0"/>
          </a:p>
          <a:p>
            <a:pPr marL="0" lvl="0" indent="0" algn="l" rtl="0">
              <a:spcBef>
                <a:spcPts val="0"/>
              </a:spcBef>
              <a:spcAft>
                <a:spcPts val="0"/>
              </a:spcAft>
              <a:buClr>
                <a:schemeClr val="dk1"/>
              </a:buClr>
              <a:buSzPct val="81481"/>
              <a:buFont typeface="Arial"/>
              <a:buNone/>
            </a:pPr>
            <a:endParaRPr sz="1350" dirty="0"/>
          </a:p>
          <a:p>
            <a:pPr marL="0" lvl="0" indent="0" algn="l" rtl="0">
              <a:spcBef>
                <a:spcPts val="0"/>
              </a:spcBef>
              <a:spcAft>
                <a:spcPts val="0"/>
              </a:spcAft>
              <a:buClr>
                <a:schemeClr val="dk1"/>
              </a:buClr>
              <a:buSzPct val="81481"/>
              <a:buFont typeface="Arial"/>
              <a:buNone/>
            </a:pPr>
            <a:r>
              <a:rPr lang="en-GB" sz="1350" dirty="0"/>
              <a:t>Operationally - what SDG work is happening on the ground?</a:t>
            </a:r>
            <a:endParaRPr sz="1350" dirty="0"/>
          </a:p>
          <a:p>
            <a:pPr marL="0" lvl="0" indent="0" algn="l" rtl="0">
              <a:spcBef>
                <a:spcPts val="0"/>
              </a:spcBef>
              <a:spcAft>
                <a:spcPts val="0"/>
              </a:spcAft>
              <a:buClr>
                <a:schemeClr val="dk1"/>
              </a:buClr>
              <a:buSzPct val="81481"/>
              <a:buFont typeface="Arial"/>
              <a:buNone/>
            </a:pPr>
            <a:endParaRPr sz="1350" dirty="0"/>
          </a:p>
          <a:p>
            <a:pPr marL="0" lvl="0" indent="0" algn="l" rtl="0">
              <a:spcBef>
                <a:spcPts val="0"/>
              </a:spcBef>
              <a:spcAft>
                <a:spcPts val="0"/>
              </a:spcAft>
              <a:buClr>
                <a:schemeClr val="dk1"/>
              </a:buClr>
              <a:buSzPct val="81481"/>
              <a:buFont typeface="Arial"/>
              <a:buNone/>
            </a:pPr>
            <a:endParaRPr sz="1350" dirty="0"/>
          </a:p>
          <a:p>
            <a:pPr marL="457200" lvl="0" indent="-305752" algn="l" rtl="0">
              <a:spcBef>
                <a:spcPts val="0"/>
              </a:spcBef>
              <a:spcAft>
                <a:spcPts val="0"/>
              </a:spcAft>
              <a:buSzPct val="100000"/>
              <a:buChar char="●"/>
            </a:pPr>
            <a:r>
              <a:rPr lang="en-GB" sz="1350" dirty="0"/>
              <a:t>Most, if not all organisations will be engaged in work that supports progress towards achieving some of the sustainable development goals</a:t>
            </a:r>
            <a:endParaRPr sz="1350" dirty="0"/>
          </a:p>
          <a:p>
            <a:pPr marL="457200" lvl="0" indent="0" algn="l" rtl="0">
              <a:spcBef>
                <a:spcPts val="0"/>
              </a:spcBef>
              <a:spcAft>
                <a:spcPts val="0"/>
              </a:spcAft>
              <a:buNone/>
            </a:pPr>
            <a:endParaRPr sz="1350" dirty="0"/>
          </a:p>
          <a:p>
            <a:pPr marL="457200" lvl="0" indent="0" algn="l" rtl="0">
              <a:spcBef>
                <a:spcPts val="0"/>
              </a:spcBef>
              <a:spcAft>
                <a:spcPts val="0"/>
              </a:spcAft>
              <a:buNone/>
            </a:pPr>
            <a:endParaRPr sz="1350" dirty="0"/>
          </a:p>
          <a:p>
            <a:pPr marL="457200" lvl="0" indent="-305752" algn="l" rtl="0">
              <a:spcBef>
                <a:spcPts val="0"/>
              </a:spcBef>
              <a:spcAft>
                <a:spcPts val="0"/>
              </a:spcAft>
              <a:buSzPct val="100000"/>
              <a:buChar char="●"/>
            </a:pPr>
            <a:r>
              <a:rPr lang="en-GB" sz="1350" dirty="0"/>
              <a:t>Quantification is key to determining where best to allocate your resources and energy</a:t>
            </a:r>
            <a:endParaRPr sz="1350" dirty="0"/>
          </a:p>
          <a:p>
            <a:pPr marL="457200" lvl="0" indent="0" algn="l" rtl="0">
              <a:spcBef>
                <a:spcPts val="0"/>
              </a:spcBef>
              <a:spcAft>
                <a:spcPts val="0"/>
              </a:spcAft>
              <a:buNone/>
            </a:pPr>
            <a:endParaRPr sz="1350" dirty="0"/>
          </a:p>
          <a:p>
            <a:pPr marL="457200" lvl="0" indent="0" algn="l" rtl="0">
              <a:spcBef>
                <a:spcPts val="0"/>
              </a:spcBef>
              <a:spcAft>
                <a:spcPts val="0"/>
              </a:spcAft>
              <a:buNone/>
            </a:pPr>
            <a:endParaRPr sz="1350" dirty="0"/>
          </a:p>
          <a:p>
            <a:pPr marL="457200" lvl="0" indent="-305752" algn="l" rtl="0">
              <a:spcBef>
                <a:spcPts val="0"/>
              </a:spcBef>
              <a:spcAft>
                <a:spcPts val="0"/>
              </a:spcAft>
              <a:buSzPct val="100000"/>
              <a:buChar char="●"/>
            </a:pPr>
            <a:r>
              <a:rPr lang="en-GB" sz="1350" dirty="0"/>
              <a:t>Rationalisation - can all organisations promote every SDG?</a:t>
            </a:r>
            <a:endParaRPr sz="1350" dirty="0"/>
          </a:p>
          <a:p>
            <a:pPr marL="0" lvl="0" indent="0" algn="l" rtl="0">
              <a:spcBef>
                <a:spcPts val="0"/>
              </a:spcBef>
              <a:spcAft>
                <a:spcPts val="0"/>
              </a:spcAft>
              <a:buClr>
                <a:schemeClr val="dk1"/>
              </a:buClr>
              <a:buSzPct val="65131"/>
              <a:buFont typeface="Arial"/>
              <a:buNone/>
            </a:pPr>
            <a:endParaRPr sz="1688" dirty="0"/>
          </a:p>
          <a:p>
            <a:pPr marL="0" lvl="0" indent="0" algn="l" rtl="0">
              <a:spcBef>
                <a:spcPts val="0"/>
              </a:spcBef>
              <a:spcAft>
                <a:spcPts val="0"/>
              </a:spcAft>
              <a:buClr>
                <a:schemeClr val="dk1"/>
              </a:buClr>
              <a:buSzPct val="65131"/>
              <a:buFont typeface="Arial"/>
              <a:buNone/>
            </a:pPr>
            <a:endParaRPr sz="1688" dirty="0"/>
          </a:p>
          <a:p>
            <a:pPr marL="0" lvl="0" indent="0" algn="l" rtl="0">
              <a:spcBef>
                <a:spcPts val="0"/>
              </a:spcBef>
              <a:spcAft>
                <a:spcPts val="0"/>
              </a:spcAft>
              <a:buClr>
                <a:schemeClr val="dk1"/>
              </a:buClr>
              <a:buSzPct val="65131"/>
              <a:buFont typeface="Arial"/>
              <a:buNone/>
            </a:pPr>
            <a:endParaRPr sz="1688" dirty="0"/>
          </a:p>
        </p:txBody>
      </p:sp>
      <p:pic>
        <p:nvPicPr>
          <p:cNvPr id="4" name="Picture 3" descr="Graphical user interface, text&#10;&#10;Description automatically generated">
            <a:extLst>
              <a:ext uri="{FF2B5EF4-FFF2-40B4-BE49-F238E27FC236}">
                <a16:creationId xmlns:a16="http://schemas.microsoft.com/office/drawing/2014/main" id="{5EBD98C2-8F9B-455D-ABAE-394C6D51A54E}"/>
              </a:ext>
            </a:extLst>
          </p:cNvPr>
          <p:cNvPicPr>
            <a:picLocks noChangeAspect="1"/>
          </p:cNvPicPr>
          <p:nvPr/>
        </p:nvPicPr>
        <p:blipFill>
          <a:blip r:embed="rId3"/>
          <a:stretch>
            <a:fillRect/>
          </a:stretch>
        </p:blipFill>
        <p:spPr>
          <a:xfrm>
            <a:off x="7706472" y="199277"/>
            <a:ext cx="1325772" cy="9866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220"/>
              <a:t>Task: Operational</a:t>
            </a:r>
            <a:endParaRPr sz="2220"/>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sz="1250">
                <a:solidFill>
                  <a:srgbClr val="000000"/>
                </a:solidFill>
              </a:rPr>
              <a:t>What are you currently doing within your organisation that can be linked in with the SDGs?</a:t>
            </a:r>
            <a:endParaRPr sz="1250">
              <a:solidFill>
                <a:srgbClr val="000000"/>
              </a:solidFill>
            </a:endParaRPr>
          </a:p>
          <a:p>
            <a:pPr marL="0" lvl="0" indent="0" algn="l" rtl="0">
              <a:spcBef>
                <a:spcPts val="1200"/>
              </a:spcBef>
              <a:spcAft>
                <a:spcPts val="0"/>
              </a:spcAft>
              <a:buNone/>
            </a:pPr>
            <a:r>
              <a:rPr lang="en-GB" sz="1250">
                <a:solidFill>
                  <a:srgbClr val="000000"/>
                </a:solidFill>
              </a:rPr>
              <a:t>Brainstorm in pairs/groups anything you have done this year at work that can be linked back to one or more of the SDGs…</a:t>
            </a:r>
            <a:endParaRPr sz="1250">
              <a:solidFill>
                <a:srgbClr val="000000"/>
              </a:solidFill>
            </a:endParaRPr>
          </a:p>
          <a:p>
            <a:pPr marL="0" lvl="0" indent="0" algn="l" rtl="0">
              <a:spcBef>
                <a:spcPts val="1200"/>
              </a:spcBef>
              <a:spcAft>
                <a:spcPts val="1200"/>
              </a:spcAft>
              <a:buNone/>
            </a:pPr>
            <a:endParaRPr sz="1250">
              <a:solidFill>
                <a:srgbClr val="000000"/>
              </a:solidFill>
            </a:endParaRPr>
          </a:p>
        </p:txBody>
      </p:sp>
      <p:pic>
        <p:nvPicPr>
          <p:cNvPr id="81" name="Google Shape;81;p17"/>
          <p:cNvPicPr preferRelativeResize="0"/>
          <p:nvPr/>
        </p:nvPicPr>
        <p:blipFill>
          <a:blip r:embed="rId3">
            <a:alphaModFix/>
          </a:blip>
          <a:stretch>
            <a:fillRect/>
          </a:stretch>
        </p:blipFill>
        <p:spPr>
          <a:xfrm>
            <a:off x="1851213" y="1981925"/>
            <a:ext cx="5441576" cy="2727100"/>
          </a:xfrm>
          <a:prstGeom prst="rect">
            <a:avLst/>
          </a:prstGeom>
          <a:noFill/>
          <a:ln>
            <a:noFill/>
          </a:ln>
        </p:spPr>
      </p:pic>
      <p:pic>
        <p:nvPicPr>
          <p:cNvPr id="5" name="Picture 4" descr="Graphical user interface, text&#10;&#10;Description automatically generated">
            <a:extLst>
              <a:ext uri="{FF2B5EF4-FFF2-40B4-BE49-F238E27FC236}">
                <a16:creationId xmlns:a16="http://schemas.microsoft.com/office/drawing/2014/main" id="{32673414-B6B4-437A-B2B2-321B5EF9C808}"/>
              </a:ext>
            </a:extLst>
          </p:cNvPr>
          <p:cNvPicPr>
            <a:picLocks noChangeAspect="1"/>
          </p:cNvPicPr>
          <p:nvPr/>
        </p:nvPicPr>
        <p:blipFill>
          <a:blip r:embed="rId4"/>
          <a:stretch>
            <a:fillRect/>
          </a:stretch>
        </p:blipFill>
        <p:spPr>
          <a:xfrm>
            <a:off x="7706472" y="199277"/>
            <a:ext cx="1325772" cy="986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xEl>
                                              <p:pRg st="1" end="1"/>
                                            </p:txEl>
                                          </p:spTgt>
                                        </p:tgtEl>
                                        <p:attrNameLst>
                                          <p:attrName>style.visibility</p:attrName>
                                        </p:attrNameLst>
                                      </p:cBhvr>
                                      <p:to>
                                        <p:strVal val="visible"/>
                                      </p:to>
                                    </p:set>
                                    <p:animEffect transition="in" filter="fade">
                                      <p:cBhvr>
                                        <p:cTn id="12" dur="1000"/>
                                        <p:tgtEl>
                                          <p:spTgt spid="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xEl>
                                              <p:pRg st="2" end="2"/>
                                            </p:txEl>
                                          </p:spTgt>
                                        </p:tgtEl>
                                        <p:attrNameLst>
                                          <p:attrName>style.visibility</p:attrName>
                                        </p:attrNameLst>
                                      </p:cBhvr>
                                      <p:to>
                                        <p:strVal val="visible"/>
                                      </p:to>
                                    </p:set>
                                    <p:animEffect transition="in" filter="fade">
                                      <p:cBhvr>
                                        <p:cTn id="17" dur="1000"/>
                                        <p:tgtEl>
                                          <p:spTgt spid="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220"/>
              <a:t>Feedback &amp; Discussion…</a:t>
            </a:r>
            <a:endParaRPr sz="2220"/>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250">
                <a:solidFill>
                  <a:schemeClr val="dk1"/>
                </a:solidFill>
              </a:rPr>
              <a:t>Examples of projects and work completed this year that can be linked back to one of the SDGs </a:t>
            </a:r>
            <a:endParaRPr sz="1250">
              <a:solidFill>
                <a:schemeClr val="dk1"/>
              </a:solidFill>
            </a:endParaRPr>
          </a:p>
          <a:p>
            <a:pPr marL="0" lvl="0" indent="0" algn="l" rtl="0">
              <a:spcBef>
                <a:spcPts val="1200"/>
              </a:spcBef>
              <a:spcAft>
                <a:spcPts val="1200"/>
              </a:spcAft>
              <a:buClr>
                <a:schemeClr val="dk1"/>
              </a:buClr>
              <a:buSzPts val="1100"/>
              <a:buFont typeface="Arial"/>
              <a:buNone/>
            </a:pPr>
            <a:endParaRPr sz="1200">
              <a:solidFill>
                <a:schemeClr val="dk1"/>
              </a:solidFill>
            </a:endParaRPr>
          </a:p>
        </p:txBody>
      </p:sp>
      <p:pic>
        <p:nvPicPr>
          <p:cNvPr id="88" name="Google Shape;88;p18"/>
          <p:cNvPicPr preferRelativeResize="0"/>
          <p:nvPr/>
        </p:nvPicPr>
        <p:blipFill>
          <a:blip r:embed="rId3">
            <a:alphaModFix/>
          </a:blip>
          <a:stretch>
            <a:fillRect/>
          </a:stretch>
        </p:blipFill>
        <p:spPr>
          <a:xfrm>
            <a:off x="5576825" y="1599450"/>
            <a:ext cx="3255475" cy="3255475"/>
          </a:xfrm>
          <a:prstGeom prst="rect">
            <a:avLst/>
          </a:prstGeom>
          <a:noFill/>
          <a:ln>
            <a:noFill/>
          </a:ln>
        </p:spPr>
      </p:pic>
      <p:pic>
        <p:nvPicPr>
          <p:cNvPr id="89" name="Google Shape;89;p18"/>
          <p:cNvPicPr preferRelativeResize="0"/>
          <p:nvPr/>
        </p:nvPicPr>
        <p:blipFill>
          <a:blip r:embed="rId4">
            <a:alphaModFix/>
          </a:blip>
          <a:stretch>
            <a:fillRect/>
          </a:stretch>
        </p:blipFill>
        <p:spPr>
          <a:xfrm>
            <a:off x="311700" y="1599450"/>
            <a:ext cx="5091500" cy="3255475"/>
          </a:xfrm>
          <a:prstGeom prst="rect">
            <a:avLst/>
          </a:prstGeom>
          <a:noFill/>
          <a:ln>
            <a:noFill/>
          </a:ln>
        </p:spPr>
      </p:pic>
      <p:pic>
        <p:nvPicPr>
          <p:cNvPr id="6" name="Picture 5" descr="Graphical user interface, text&#10;&#10;Description automatically generated">
            <a:extLst>
              <a:ext uri="{FF2B5EF4-FFF2-40B4-BE49-F238E27FC236}">
                <a16:creationId xmlns:a16="http://schemas.microsoft.com/office/drawing/2014/main" id="{2FA49F7F-8C4B-4E2F-886D-4E20E9660173}"/>
              </a:ext>
            </a:extLst>
          </p:cNvPr>
          <p:cNvPicPr>
            <a:picLocks noChangeAspect="1"/>
          </p:cNvPicPr>
          <p:nvPr/>
        </p:nvPicPr>
        <p:blipFill>
          <a:blip r:embed="rId5"/>
          <a:stretch>
            <a:fillRect/>
          </a:stretch>
        </p:blipFill>
        <p:spPr>
          <a:xfrm>
            <a:off x="7706472" y="199277"/>
            <a:ext cx="1325772" cy="9866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182160" y="445025"/>
            <a:ext cx="755214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220" dirty="0"/>
              <a:t>Task: Calendar  - what will your sustainable year look like?</a:t>
            </a:r>
            <a:endParaRPr sz="2220" dirty="0"/>
          </a:p>
        </p:txBody>
      </p:sp>
      <p:sp>
        <p:nvSpPr>
          <p:cNvPr id="95" name="Google Shape;95;p19"/>
          <p:cNvSpPr txBox="1">
            <a:spLocks noGrp="1"/>
          </p:cNvSpPr>
          <p:nvPr>
            <p:ph type="body" idx="1"/>
          </p:nvPr>
        </p:nvSpPr>
        <p:spPr>
          <a:xfrm>
            <a:off x="311700" y="904125"/>
            <a:ext cx="8520600" cy="39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250" dirty="0">
              <a:solidFill>
                <a:srgbClr val="000000"/>
              </a:solidFill>
            </a:endParaRPr>
          </a:p>
          <a:p>
            <a:pPr marL="0" lvl="0" indent="0" algn="l" rtl="0">
              <a:spcBef>
                <a:spcPts val="1200"/>
              </a:spcBef>
              <a:spcAft>
                <a:spcPts val="0"/>
              </a:spcAft>
              <a:buClr>
                <a:schemeClr val="dk1"/>
              </a:buClr>
              <a:buSzPts val="1100"/>
              <a:buFont typeface="Arial"/>
              <a:buNone/>
            </a:pPr>
            <a:r>
              <a:rPr lang="en-GB" sz="1250" dirty="0">
                <a:solidFill>
                  <a:srgbClr val="000000"/>
                </a:solidFill>
              </a:rPr>
              <a:t>The SDGs are so broad in scope - that it can be tempting to create some ‘tenuous’ links to activities…</a:t>
            </a:r>
            <a:endParaRPr sz="1250" dirty="0">
              <a:solidFill>
                <a:srgbClr val="000000"/>
              </a:solidFill>
            </a:endParaRPr>
          </a:p>
          <a:p>
            <a:pPr marL="0" lvl="0" indent="0" algn="l" rtl="0">
              <a:spcBef>
                <a:spcPts val="1200"/>
              </a:spcBef>
              <a:spcAft>
                <a:spcPts val="0"/>
              </a:spcAft>
              <a:buNone/>
            </a:pPr>
            <a:endParaRPr sz="1250" dirty="0">
              <a:solidFill>
                <a:srgbClr val="000000"/>
              </a:solidFill>
            </a:endParaRPr>
          </a:p>
          <a:p>
            <a:pPr marL="0" lvl="0" indent="0" algn="l" rtl="0">
              <a:spcBef>
                <a:spcPts val="1200"/>
              </a:spcBef>
              <a:spcAft>
                <a:spcPts val="0"/>
              </a:spcAft>
              <a:buNone/>
            </a:pPr>
            <a:r>
              <a:rPr lang="en-GB" sz="1250" dirty="0">
                <a:solidFill>
                  <a:srgbClr val="000000"/>
                </a:solidFill>
              </a:rPr>
              <a:t>What opportunities do you think we are missing? </a:t>
            </a:r>
            <a:endParaRPr sz="1250" dirty="0">
              <a:solidFill>
                <a:srgbClr val="000000"/>
              </a:solidFill>
            </a:endParaRPr>
          </a:p>
          <a:p>
            <a:pPr marL="0" lvl="0" indent="0" algn="l" rtl="0">
              <a:spcBef>
                <a:spcPts val="1200"/>
              </a:spcBef>
              <a:spcAft>
                <a:spcPts val="0"/>
              </a:spcAft>
              <a:buNone/>
            </a:pPr>
            <a:endParaRPr sz="1250" dirty="0">
              <a:solidFill>
                <a:srgbClr val="000000"/>
              </a:solidFill>
            </a:endParaRPr>
          </a:p>
          <a:p>
            <a:pPr marL="0" lvl="0" indent="0" algn="l" rtl="0">
              <a:spcBef>
                <a:spcPts val="1200"/>
              </a:spcBef>
              <a:spcAft>
                <a:spcPts val="0"/>
              </a:spcAft>
              <a:buNone/>
            </a:pPr>
            <a:r>
              <a:rPr lang="en-GB" sz="1250" dirty="0">
                <a:solidFill>
                  <a:srgbClr val="000000"/>
                </a:solidFill>
              </a:rPr>
              <a:t>How will you raise awareness of the opportunities?</a:t>
            </a:r>
            <a:endParaRPr sz="1250" dirty="0">
              <a:solidFill>
                <a:srgbClr val="000000"/>
              </a:solidFill>
            </a:endParaRPr>
          </a:p>
          <a:p>
            <a:pPr marL="0" lvl="0" indent="0" algn="l" rtl="0">
              <a:spcBef>
                <a:spcPts val="1200"/>
              </a:spcBef>
              <a:spcAft>
                <a:spcPts val="0"/>
              </a:spcAft>
              <a:buNone/>
            </a:pPr>
            <a:endParaRPr sz="1250" dirty="0">
              <a:solidFill>
                <a:srgbClr val="000000"/>
              </a:solidFill>
            </a:endParaRPr>
          </a:p>
          <a:p>
            <a:pPr marL="0" lvl="0" indent="0" algn="l" rtl="0">
              <a:spcBef>
                <a:spcPts val="1200"/>
              </a:spcBef>
              <a:spcAft>
                <a:spcPts val="0"/>
              </a:spcAft>
              <a:buNone/>
            </a:pPr>
            <a:r>
              <a:rPr lang="en-GB" sz="1250" dirty="0">
                <a:solidFill>
                  <a:srgbClr val="000000"/>
                </a:solidFill>
              </a:rPr>
              <a:t>Fill out the SDG quality calendar with your cool ideas :)</a:t>
            </a:r>
            <a:endParaRPr sz="1250" dirty="0">
              <a:solidFill>
                <a:srgbClr val="000000"/>
              </a:solidFill>
            </a:endParaRPr>
          </a:p>
          <a:p>
            <a:pPr marL="0" lvl="0" indent="0" algn="l" rtl="0">
              <a:spcBef>
                <a:spcPts val="1200"/>
              </a:spcBef>
              <a:spcAft>
                <a:spcPts val="0"/>
              </a:spcAft>
              <a:buNone/>
            </a:pPr>
            <a:endParaRPr sz="1250" dirty="0">
              <a:solidFill>
                <a:srgbClr val="000000"/>
              </a:solidFill>
            </a:endParaRPr>
          </a:p>
          <a:p>
            <a:pPr marL="0" lvl="0" indent="0" algn="l" rtl="0">
              <a:spcBef>
                <a:spcPts val="1200"/>
              </a:spcBef>
              <a:spcAft>
                <a:spcPts val="1200"/>
              </a:spcAft>
              <a:buNone/>
            </a:pPr>
            <a:endParaRPr sz="1250" dirty="0">
              <a:solidFill>
                <a:srgbClr val="000000"/>
              </a:solidFill>
            </a:endParaRPr>
          </a:p>
        </p:txBody>
      </p:sp>
      <p:pic>
        <p:nvPicPr>
          <p:cNvPr id="96" name="Google Shape;96;p19"/>
          <p:cNvPicPr preferRelativeResize="0"/>
          <p:nvPr/>
        </p:nvPicPr>
        <p:blipFill>
          <a:blip r:embed="rId3">
            <a:alphaModFix/>
          </a:blip>
          <a:stretch>
            <a:fillRect/>
          </a:stretch>
        </p:blipFill>
        <p:spPr>
          <a:xfrm>
            <a:off x="4478850" y="2452350"/>
            <a:ext cx="4353450" cy="2181776"/>
          </a:xfrm>
          <a:prstGeom prst="rect">
            <a:avLst/>
          </a:prstGeom>
          <a:noFill/>
          <a:ln>
            <a:noFill/>
          </a:ln>
        </p:spPr>
      </p:pic>
      <p:pic>
        <p:nvPicPr>
          <p:cNvPr id="5" name="Picture 4" descr="Graphical user interface, text&#10;&#10;Description automatically generated">
            <a:extLst>
              <a:ext uri="{FF2B5EF4-FFF2-40B4-BE49-F238E27FC236}">
                <a16:creationId xmlns:a16="http://schemas.microsoft.com/office/drawing/2014/main" id="{183B769F-5392-4CC9-8914-6B2E066B700B}"/>
              </a:ext>
            </a:extLst>
          </p:cNvPr>
          <p:cNvPicPr>
            <a:picLocks noChangeAspect="1"/>
          </p:cNvPicPr>
          <p:nvPr/>
        </p:nvPicPr>
        <p:blipFill>
          <a:blip r:embed="rId4"/>
          <a:stretch>
            <a:fillRect/>
          </a:stretch>
        </p:blipFill>
        <p:spPr>
          <a:xfrm>
            <a:off x="7706472" y="199277"/>
            <a:ext cx="1325772" cy="986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1000"/>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1" end="1"/>
                                            </p:txEl>
                                          </p:spTgt>
                                        </p:tgtEl>
                                        <p:attrNameLst>
                                          <p:attrName>style.visibility</p:attrName>
                                        </p:attrNameLst>
                                      </p:cBhvr>
                                      <p:to>
                                        <p:strVal val="visible"/>
                                      </p:to>
                                    </p:set>
                                    <p:animEffect transition="in" filter="fade">
                                      <p:cBhvr>
                                        <p:cTn id="12" dur="1000"/>
                                        <p:tgtEl>
                                          <p:spTgt spid="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xEl>
                                              <p:pRg st="2" end="2"/>
                                            </p:txEl>
                                          </p:spTgt>
                                        </p:tgtEl>
                                        <p:attrNameLst>
                                          <p:attrName>style.visibility</p:attrName>
                                        </p:attrNameLst>
                                      </p:cBhvr>
                                      <p:to>
                                        <p:strVal val="visible"/>
                                      </p:to>
                                    </p:set>
                                    <p:animEffect transition="in" filter="fade">
                                      <p:cBhvr>
                                        <p:cTn id="17" dur="1000"/>
                                        <p:tgtEl>
                                          <p:spTgt spid="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xEl>
                                              <p:pRg st="3" end="3"/>
                                            </p:txEl>
                                          </p:spTgt>
                                        </p:tgtEl>
                                        <p:attrNameLst>
                                          <p:attrName>style.visibility</p:attrName>
                                        </p:attrNameLst>
                                      </p:cBhvr>
                                      <p:to>
                                        <p:strVal val="visible"/>
                                      </p:to>
                                    </p:set>
                                    <p:animEffect transition="in" filter="fade">
                                      <p:cBhvr>
                                        <p:cTn id="22" dur="1000"/>
                                        <p:tgtEl>
                                          <p:spTgt spid="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
                                            <p:txEl>
                                              <p:pRg st="4" end="4"/>
                                            </p:txEl>
                                          </p:spTgt>
                                        </p:tgtEl>
                                        <p:attrNameLst>
                                          <p:attrName>style.visibility</p:attrName>
                                        </p:attrNameLst>
                                      </p:cBhvr>
                                      <p:to>
                                        <p:strVal val="visible"/>
                                      </p:to>
                                    </p:set>
                                    <p:animEffect transition="in" filter="fade">
                                      <p:cBhvr>
                                        <p:cTn id="27" dur="1000"/>
                                        <p:tgtEl>
                                          <p:spTgt spid="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
                                            <p:txEl>
                                              <p:pRg st="5" end="5"/>
                                            </p:txEl>
                                          </p:spTgt>
                                        </p:tgtEl>
                                        <p:attrNameLst>
                                          <p:attrName>style.visibility</p:attrName>
                                        </p:attrNameLst>
                                      </p:cBhvr>
                                      <p:to>
                                        <p:strVal val="visible"/>
                                      </p:to>
                                    </p:set>
                                    <p:animEffect transition="in" filter="fade">
                                      <p:cBhvr>
                                        <p:cTn id="32" dur="1000"/>
                                        <p:tgtEl>
                                          <p:spTgt spid="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
                                            <p:txEl>
                                              <p:pRg st="6" end="6"/>
                                            </p:txEl>
                                          </p:spTgt>
                                        </p:tgtEl>
                                        <p:attrNameLst>
                                          <p:attrName>style.visibility</p:attrName>
                                        </p:attrNameLst>
                                      </p:cBhvr>
                                      <p:to>
                                        <p:strVal val="visible"/>
                                      </p:to>
                                    </p:set>
                                    <p:animEffect transition="in" filter="fade">
                                      <p:cBhvr>
                                        <p:cTn id="37" dur="1000"/>
                                        <p:tgtEl>
                                          <p:spTgt spid="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5">
                                            <p:txEl>
                                              <p:pRg st="7" end="7"/>
                                            </p:txEl>
                                          </p:spTgt>
                                        </p:tgtEl>
                                        <p:attrNameLst>
                                          <p:attrName>style.visibility</p:attrName>
                                        </p:attrNameLst>
                                      </p:cBhvr>
                                      <p:to>
                                        <p:strVal val="visible"/>
                                      </p:to>
                                    </p:set>
                                    <p:animEffect transition="in" filter="fade">
                                      <p:cBhvr>
                                        <p:cTn id="42" dur="1000"/>
                                        <p:tgtEl>
                                          <p:spTgt spid="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5">
                                            <p:txEl>
                                              <p:pRg st="8" end="8"/>
                                            </p:txEl>
                                          </p:spTgt>
                                        </p:tgtEl>
                                        <p:attrNameLst>
                                          <p:attrName>style.visibility</p:attrName>
                                        </p:attrNameLst>
                                      </p:cBhvr>
                                      <p:to>
                                        <p:strVal val="visible"/>
                                      </p:to>
                                    </p:set>
                                    <p:animEffect transition="in" filter="fade">
                                      <p:cBhvr>
                                        <p:cTn id="47" dur="1000"/>
                                        <p:tgtEl>
                                          <p:spTgt spid="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5">
                                            <p:txEl>
                                              <p:pRg st="9" end="9"/>
                                            </p:txEl>
                                          </p:spTgt>
                                        </p:tgtEl>
                                        <p:attrNameLst>
                                          <p:attrName>style.visibility</p:attrName>
                                        </p:attrNameLst>
                                      </p:cBhvr>
                                      <p:to>
                                        <p:strVal val="visible"/>
                                      </p:to>
                                    </p:set>
                                    <p:animEffect transition="in" filter="fade">
                                      <p:cBhvr>
                                        <p:cTn id="52" dur="1000"/>
                                        <p:tgtEl>
                                          <p:spTgt spid="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A1FF9CE593CA4295332E27195C5B59" ma:contentTypeVersion="16" ma:contentTypeDescription="Create a new document." ma:contentTypeScope="" ma:versionID="7a4ec5f8f73d3b2c49da73c1315dabbb">
  <xsd:schema xmlns:xsd="http://www.w3.org/2001/XMLSchema" xmlns:xs="http://www.w3.org/2001/XMLSchema" xmlns:p="http://schemas.microsoft.com/office/2006/metadata/properties" xmlns:ns2="c997a5fe-bbbc-4a19-8361-7d4cc72432fe" xmlns:ns3="b43cbad0-592c-4630-b309-838e42cc8aa8" targetNamespace="http://schemas.microsoft.com/office/2006/metadata/properties" ma:root="true" ma:fieldsID="b2aaa1dc4f9784966cdd887db5336a55" ns2:_="" ns3:_="">
    <xsd:import namespace="c997a5fe-bbbc-4a19-8361-7d4cc72432fe"/>
    <xsd:import namespace="b43cbad0-592c-4630-b309-838e42cc8a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7a5fe-bbbc-4a19-8361-7d4cc7243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e5e7186-8d69-45eb-b992-ff9139f21f9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3cbad0-592c-4630-b309-838e42cc8aa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5f1f8e-c56b-4545-87ef-18c3362bf3f3}" ma:internalName="TaxCatchAll" ma:showField="CatchAllData" ma:web="b43cbad0-592c-4630-b309-838e42cc8a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3cbad0-592c-4630-b309-838e42cc8aa8" xsi:nil="true"/>
    <lcf76f155ced4ddcb4097134ff3c332f xmlns="c997a5fe-bbbc-4a19-8361-7d4cc72432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515B8C-5B37-4EAC-87BF-E89178EDB0C3}"/>
</file>

<file path=customXml/itemProps2.xml><?xml version="1.0" encoding="utf-8"?>
<ds:datastoreItem xmlns:ds="http://schemas.openxmlformats.org/officeDocument/2006/customXml" ds:itemID="{ED3B0B01-5118-4AEB-92CA-B3B7E9242AA7}"/>
</file>

<file path=customXml/itemProps3.xml><?xml version="1.0" encoding="utf-8"?>
<ds:datastoreItem xmlns:ds="http://schemas.openxmlformats.org/officeDocument/2006/customXml" ds:itemID="{A90D6AAE-911C-4090-9E33-6D4E7D39D9B0}"/>
</file>

<file path=docProps/app.xml><?xml version="1.0" encoding="utf-8"?>
<Properties xmlns="http://schemas.openxmlformats.org/officeDocument/2006/extended-properties" xmlns:vt="http://schemas.openxmlformats.org/officeDocument/2006/docPropsVTypes">
  <TotalTime>61</TotalTime>
  <Words>654</Words>
  <Application>Microsoft Office PowerPoint</Application>
  <PresentationFormat>On-screen Show (16:9)</PresentationFormat>
  <Paragraphs>94</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Simple Light</vt:lpstr>
      <vt:lpstr>PowerPoint Presentation</vt:lpstr>
      <vt:lpstr>PowerPoint Presentation</vt:lpstr>
      <vt:lpstr>The Sustainable Development Goals </vt:lpstr>
      <vt:lpstr>What are the Sustainable Development Goals (SDGs)?</vt:lpstr>
      <vt:lpstr>PowerPoint Presentation</vt:lpstr>
      <vt:lpstr>Assessing your starting point…     Operationally - what SDG work is happening on the ground?   Most, if not all organisations will be engaged in work that supports progress towards achieving some of the sustainable development goals   Quantification is key to determining where best to allocate your resources and energy   Rationalisation - can all organisations promote every SDG?   </vt:lpstr>
      <vt:lpstr>Task: Operational</vt:lpstr>
      <vt:lpstr>Feedback &amp; Discussion…</vt:lpstr>
      <vt:lpstr>Task: Calendar  - what will your sustainable year look like?</vt:lpstr>
      <vt:lpstr>Feedback &amp; Discussion…</vt:lpstr>
      <vt:lpstr>Task: Strategic</vt:lpstr>
      <vt:lpstr>Feedback &amp; Discussion…</vt:lpstr>
      <vt:lpstr>Measurement and Consistency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Sustainable Development Goals</dc:title>
  <dc:creator>Staff</dc:creator>
  <cp:lastModifiedBy>Joanne Harvatt</cp:lastModifiedBy>
  <cp:revision>9</cp:revision>
  <dcterms:modified xsi:type="dcterms:W3CDTF">2022-10-13T16:03:42Z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0x010100B7A1FF9CE593CA4295332E27195C5B59</vt:lpwstr>
  </property>
</Properties>
</file>