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3"/>
  </p:notesMasterIdLst>
  <p:sldIdLst>
    <p:sldId id="340" r:id="rId6"/>
    <p:sldId id="336" r:id="rId7"/>
    <p:sldId id="343" r:id="rId8"/>
    <p:sldId id="344" r:id="rId9"/>
    <p:sldId id="339" r:id="rId10"/>
    <p:sldId id="338" r:id="rId11"/>
    <p:sldId id="341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422B1-81C9-13EF-DB55-79A2C634E478}" v="3890" dt="2022-11-02T15:37:54.845"/>
    <p1510:client id="{1CBDE5F1-F7C6-10F8-0B42-6653F7B21EA7}" v="118" dt="2022-11-03T09:15:42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Harvatt" userId="S::joanne.harvatt@westyorkshirecolleges.ac.uk::faba57c9-a441-49b3-b11c-88c173c2be1e" providerId="AD" clId="Web-{1CBDE5F1-F7C6-10F8-0B42-6653F7B21EA7}"/>
    <pc:docChg chg="modSld">
      <pc:chgData name="Joanne Harvatt" userId="S::joanne.harvatt@westyorkshirecolleges.ac.uk::faba57c9-a441-49b3-b11c-88c173c2be1e" providerId="AD" clId="Web-{1CBDE5F1-F7C6-10F8-0B42-6653F7B21EA7}" dt="2022-11-03T09:15:41.465" v="801" actId="20577"/>
      <pc:docMkLst>
        <pc:docMk/>
      </pc:docMkLst>
      <pc:sldChg chg="modSp modNotes">
        <pc:chgData name="Joanne Harvatt" userId="S::joanne.harvatt@westyorkshirecolleges.ac.uk::faba57c9-a441-49b3-b11c-88c173c2be1e" providerId="AD" clId="Web-{1CBDE5F1-F7C6-10F8-0B42-6653F7B21EA7}" dt="2022-11-03T09:00:03.476" v="337"/>
        <pc:sldMkLst>
          <pc:docMk/>
          <pc:sldMk cId="1230638734" sldId="336"/>
        </pc:sldMkLst>
        <pc:spChg chg="mod">
          <ac:chgData name="Joanne Harvatt" userId="S::joanne.harvatt@westyorkshirecolleges.ac.uk::faba57c9-a441-49b3-b11c-88c173c2be1e" providerId="AD" clId="Web-{1CBDE5F1-F7C6-10F8-0B42-6653F7B21EA7}" dt="2022-11-03T08:54:42.839" v="140" actId="20577"/>
          <ac:spMkLst>
            <pc:docMk/>
            <pc:sldMk cId="1230638734" sldId="336"/>
            <ac:spMk id="3" creationId="{00000000-0000-0000-0000-000000000000}"/>
          </ac:spMkLst>
        </pc:spChg>
      </pc:sldChg>
      <pc:sldChg chg="modSp modNotes">
        <pc:chgData name="Joanne Harvatt" userId="S::joanne.harvatt@westyorkshirecolleges.ac.uk::faba57c9-a441-49b3-b11c-88c173c2be1e" providerId="AD" clId="Web-{1CBDE5F1-F7C6-10F8-0B42-6653F7B21EA7}" dt="2022-11-03T09:14:27.978" v="779"/>
        <pc:sldMkLst>
          <pc:docMk/>
          <pc:sldMk cId="792391251" sldId="338"/>
        </pc:sldMkLst>
        <pc:graphicFrameChg chg="modGraphic">
          <ac:chgData name="Joanne Harvatt" userId="S::joanne.harvatt@westyorkshirecolleges.ac.uk::faba57c9-a441-49b3-b11c-88c173c2be1e" providerId="AD" clId="Web-{1CBDE5F1-F7C6-10F8-0B42-6653F7B21EA7}" dt="2022-11-03T09:09:56.170" v="636"/>
          <ac:graphicFrameMkLst>
            <pc:docMk/>
            <pc:sldMk cId="792391251" sldId="338"/>
            <ac:graphicFrameMk id="5" creationId="{671E86AE-BE86-A047-C2BB-7EAA34929919}"/>
          </ac:graphicFrameMkLst>
        </pc:graphicFrameChg>
      </pc:sldChg>
      <pc:sldChg chg="modNotes">
        <pc:chgData name="Joanne Harvatt" userId="S::joanne.harvatt@westyorkshirecolleges.ac.uk::faba57c9-a441-49b3-b11c-88c173c2be1e" providerId="AD" clId="Web-{1CBDE5F1-F7C6-10F8-0B42-6653F7B21EA7}" dt="2022-11-03T09:14:56.182" v="787"/>
        <pc:sldMkLst>
          <pc:docMk/>
          <pc:sldMk cId="2797340639" sldId="339"/>
        </pc:sldMkLst>
      </pc:sldChg>
      <pc:sldChg chg="modNotes">
        <pc:chgData name="Joanne Harvatt" userId="S::joanne.harvatt@westyorkshirecolleges.ac.uk::faba57c9-a441-49b3-b11c-88c173c2be1e" providerId="AD" clId="Web-{1CBDE5F1-F7C6-10F8-0B42-6653F7B21EA7}" dt="2022-11-03T08:59:48.413" v="314"/>
        <pc:sldMkLst>
          <pc:docMk/>
          <pc:sldMk cId="928408946" sldId="340"/>
        </pc:sldMkLst>
      </pc:sldChg>
      <pc:sldChg chg="modSp modNotes">
        <pc:chgData name="Joanne Harvatt" userId="S::joanne.harvatt@westyorkshirecolleges.ac.uk::faba57c9-a441-49b3-b11c-88c173c2be1e" providerId="AD" clId="Web-{1CBDE5F1-F7C6-10F8-0B42-6653F7B21EA7}" dt="2022-11-03T09:15:41.465" v="801" actId="20577"/>
        <pc:sldMkLst>
          <pc:docMk/>
          <pc:sldMk cId="1921947554" sldId="341"/>
        </pc:sldMkLst>
        <pc:spChg chg="mod">
          <ac:chgData name="Joanne Harvatt" userId="S::joanne.harvatt@westyorkshirecolleges.ac.uk::faba57c9-a441-49b3-b11c-88c173c2be1e" providerId="AD" clId="Web-{1CBDE5F1-F7C6-10F8-0B42-6653F7B21EA7}" dt="2022-11-03T09:15:41.465" v="801" actId="20577"/>
          <ac:spMkLst>
            <pc:docMk/>
            <pc:sldMk cId="1921947554" sldId="341"/>
            <ac:spMk id="5" creationId="{3F7FB0DC-FD37-847C-FDAC-F77CCD286555}"/>
          </ac:spMkLst>
        </pc:spChg>
      </pc:sldChg>
      <pc:sldChg chg="modNotes">
        <pc:chgData name="Joanne Harvatt" userId="S::joanne.harvatt@westyorkshirecolleges.ac.uk::faba57c9-a441-49b3-b11c-88c173c2be1e" providerId="AD" clId="Web-{1CBDE5F1-F7C6-10F8-0B42-6653F7B21EA7}" dt="2022-11-03T09:07:16.242" v="505"/>
        <pc:sldMkLst>
          <pc:docMk/>
          <pc:sldMk cId="449072075" sldId="343"/>
        </pc:sldMkLst>
      </pc:sldChg>
      <pc:sldChg chg="modSp modNotes">
        <pc:chgData name="Joanne Harvatt" userId="S::joanne.harvatt@westyorkshirecolleges.ac.uk::faba57c9-a441-49b3-b11c-88c173c2be1e" providerId="AD" clId="Web-{1CBDE5F1-F7C6-10F8-0B42-6653F7B21EA7}" dt="2022-11-03T09:08:34.980" v="533" actId="20577"/>
        <pc:sldMkLst>
          <pc:docMk/>
          <pc:sldMk cId="4042224743" sldId="344"/>
        </pc:sldMkLst>
        <pc:spChg chg="mod">
          <ac:chgData name="Joanne Harvatt" userId="S::joanne.harvatt@westyorkshirecolleges.ac.uk::faba57c9-a441-49b3-b11c-88c173c2be1e" providerId="AD" clId="Web-{1CBDE5F1-F7C6-10F8-0B42-6653F7B21EA7}" dt="2022-11-03T09:08:34.980" v="533" actId="20577"/>
          <ac:spMkLst>
            <pc:docMk/>
            <pc:sldMk cId="4042224743" sldId="344"/>
            <ac:spMk id="8" creationId="{465A10A5-EBA3-7CDB-9A16-44358B59A08E}"/>
          </ac:spMkLst>
        </pc:spChg>
      </pc:sldChg>
    </pc:docChg>
  </pc:docChgLst>
  <pc:docChgLst>
    <pc:chgData name="Joanne Harvatt" userId="S::joanne.harvatt@westyorkshirecolleges.ac.uk::faba57c9-a441-49b3-b11c-88c173c2be1e" providerId="AD" clId="Web-{7F610510-E6BC-B2E6-7468-85DC1A398F02}"/>
    <pc:docChg chg="modSld">
      <pc:chgData name="Joanne Harvatt" userId="S::joanne.harvatt@westyorkshirecolleges.ac.uk::faba57c9-a441-49b3-b11c-88c173c2be1e" providerId="AD" clId="Web-{7F610510-E6BC-B2E6-7468-85DC1A398F02}" dt="2022-11-04T14:13:29.700" v="7"/>
      <pc:docMkLst>
        <pc:docMk/>
      </pc:docMkLst>
      <pc:sldChg chg="modNotes">
        <pc:chgData name="Joanne Harvatt" userId="S::joanne.harvatt@westyorkshirecolleges.ac.uk::faba57c9-a441-49b3-b11c-88c173c2be1e" providerId="AD" clId="Web-{7F610510-E6BC-B2E6-7468-85DC1A398F02}" dt="2022-11-04T14:13:08.028" v="2"/>
        <pc:sldMkLst>
          <pc:docMk/>
          <pc:sldMk cId="1230638734" sldId="336"/>
        </pc:sldMkLst>
      </pc:sldChg>
      <pc:sldChg chg="modNotes">
        <pc:chgData name="Joanne Harvatt" userId="S::joanne.harvatt@westyorkshirecolleges.ac.uk::faba57c9-a441-49b3-b11c-88c173c2be1e" providerId="AD" clId="Web-{7F610510-E6BC-B2E6-7468-85DC1A398F02}" dt="2022-11-04T14:13:24.481" v="6"/>
        <pc:sldMkLst>
          <pc:docMk/>
          <pc:sldMk cId="792391251" sldId="338"/>
        </pc:sldMkLst>
      </pc:sldChg>
      <pc:sldChg chg="modNotes">
        <pc:chgData name="Joanne Harvatt" userId="S::joanne.harvatt@westyorkshirecolleges.ac.uk::faba57c9-a441-49b3-b11c-88c173c2be1e" providerId="AD" clId="Web-{7F610510-E6BC-B2E6-7468-85DC1A398F02}" dt="2022-11-04T14:13:19.387" v="5"/>
        <pc:sldMkLst>
          <pc:docMk/>
          <pc:sldMk cId="2797340639" sldId="339"/>
        </pc:sldMkLst>
      </pc:sldChg>
      <pc:sldChg chg="modNotes">
        <pc:chgData name="Joanne Harvatt" userId="S::joanne.harvatt@westyorkshirecolleges.ac.uk::faba57c9-a441-49b3-b11c-88c173c2be1e" providerId="AD" clId="Web-{7F610510-E6BC-B2E6-7468-85DC1A398F02}" dt="2022-11-04T14:13:04.777" v="1"/>
        <pc:sldMkLst>
          <pc:docMk/>
          <pc:sldMk cId="928408946" sldId="340"/>
        </pc:sldMkLst>
      </pc:sldChg>
      <pc:sldChg chg="modNotes">
        <pc:chgData name="Joanne Harvatt" userId="S::joanne.harvatt@westyorkshirecolleges.ac.uk::faba57c9-a441-49b3-b11c-88c173c2be1e" providerId="AD" clId="Web-{7F610510-E6BC-B2E6-7468-85DC1A398F02}" dt="2022-11-04T14:13:29.700" v="7"/>
        <pc:sldMkLst>
          <pc:docMk/>
          <pc:sldMk cId="1921947554" sldId="341"/>
        </pc:sldMkLst>
      </pc:sldChg>
      <pc:sldChg chg="modNotes">
        <pc:chgData name="Joanne Harvatt" userId="S::joanne.harvatt@westyorkshirecolleges.ac.uk::faba57c9-a441-49b3-b11c-88c173c2be1e" providerId="AD" clId="Web-{7F610510-E6BC-B2E6-7468-85DC1A398F02}" dt="2022-11-04T14:13:10.903" v="3"/>
        <pc:sldMkLst>
          <pc:docMk/>
          <pc:sldMk cId="449072075" sldId="343"/>
        </pc:sldMkLst>
      </pc:sldChg>
      <pc:sldChg chg="modNotes">
        <pc:chgData name="Joanne Harvatt" userId="S::joanne.harvatt@westyorkshirecolleges.ac.uk::faba57c9-a441-49b3-b11c-88c173c2be1e" providerId="AD" clId="Web-{7F610510-E6BC-B2E6-7468-85DC1A398F02}" dt="2022-11-04T14:13:13.934" v="4"/>
        <pc:sldMkLst>
          <pc:docMk/>
          <pc:sldMk cId="4042224743" sldId="344"/>
        </pc:sldMkLst>
      </pc:sldChg>
    </pc:docChg>
  </pc:docChgLst>
  <pc:docChgLst>
    <pc:chgData name="Joanne Harvatt" userId="faba57c9-a441-49b3-b11c-88c173c2be1e" providerId="ADAL" clId="{AC6EEC86-275F-41E2-9CFB-21D5A6AD0FBE}"/>
    <pc:docChg chg="custSel modSld modNotesMaster">
      <pc:chgData name="Joanne Harvatt" userId="faba57c9-a441-49b3-b11c-88c173c2be1e" providerId="ADAL" clId="{AC6EEC86-275F-41E2-9CFB-21D5A6AD0FBE}" dt="2022-11-03T09:27:02.522" v="113"/>
      <pc:docMkLst>
        <pc:docMk/>
      </pc:docMkLst>
      <pc:sldChg chg="modNotes">
        <pc:chgData name="Joanne Harvatt" userId="faba57c9-a441-49b3-b11c-88c173c2be1e" providerId="ADAL" clId="{AC6EEC86-275F-41E2-9CFB-21D5A6AD0FBE}" dt="2022-11-03T09:22:02.765" v="75" actId="313"/>
        <pc:sldMkLst>
          <pc:docMk/>
          <pc:sldMk cId="1230638734" sldId="336"/>
        </pc:sldMkLst>
      </pc:sldChg>
      <pc:sldChg chg="modNotes">
        <pc:chgData name="Joanne Harvatt" userId="faba57c9-a441-49b3-b11c-88c173c2be1e" providerId="ADAL" clId="{AC6EEC86-275F-41E2-9CFB-21D5A6AD0FBE}" dt="2022-11-03T09:27:02.522" v="113"/>
        <pc:sldMkLst>
          <pc:docMk/>
          <pc:sldMk cId="792391251" sldId="338"/>
        </pc:sldMkLst>
      </pc:sldChg>
      <pc:sldChg chg="modNotes">
        <pc:chgData name="Joanne Harvatt" userId="faba57c9-a441-49b3-b11c-88c173c2be1e" providerId="ADAL" clId="{AC6EEC86-275F-41E2-9CFB-21D5A6AD0FBE}" dt="2022-11-03T09:27:02.522" v="113"/>
        <pc:sldMkLst>
          <pc:docMk/>
          <pc:sldMk cId="2797340639" sldId="339"/>
        </pc:sldMkLst>
      </pc:sldChg>
      <pc:sldChg chg="modNotes">
        <pc:chgData name="Joanne Harvatt" userId="faba57c9-a441-49b3-b11c-88c173c2be1e" providerId="ADAL" clId="{AC6EEC86-275F-41E2-9CFB-21D5A6AD0FBE}" dt="2022-11-03T09:27:02.522" v="113"/>
        <pc:sldMkLst>
          <pc:docMk/>
          <pc:sldMk cId="928408946" sldId="340"/>
        </pc:sldMkLst>
      </pc:sldChg>
      <pc:sldChg chg="modNotes">
        <pc:chgData name="Joanne Harvatt" userId="faba57c9-a441-49b3-b11c-88c173c2be1e" providerId="ADAL" clId="{AC6EEC86-275F-41E2-9CFB-21D5A6AD0FBE}" dt="2022-11-03T09:25:05.962" v="112" actId="20577"/>
        <pc:sldMkLst>
          <pc:docMk/>
          <pc:sldMk cId="1921947554" sldId="341"/>
        </pc:sldMkLst>
      </pc:sldChg>
      <pc:sldChg chg="modNotes">
        <pc:chgData name="Joanne Harvatt" userId="faba57c9-a441-49b3-b11c-88c173c2be1e" providerId="ADAL" clId="{AC6EEC86-275F-41E2-9CFB-21D5A6AD0FBE}" dt="2022-11-03T09:27:02.522" v="113"/>
        <pc:sldMkLst>
          <pc:docMk/>
          <pc:sldMk cId="449072075" sldId="343"/>
        </pc:sldMkLst>
      </pc:sldChg>
      <pc:sldChg chg="modNotes">
        <pc:chgData name="Joanne Harvatt" userId="faba57c9-a441-49b3-b11c-88c173c2be1e" providerId="ADAL" clId="{AC6EEC86-275F-41E2-9CFB-21D5A6AD0FBE}" dt="2022-11-03T09:27:02.522" v="113"/>
        <pc:sldMkLst>
          <pc:docMk/>
          <pc:sldMk cId="4042224743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CA16C-661C-411C-AA02-5B09DA3E262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45797-F9F5-4710-8299-1B5027C0A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9525" y="187325"/>
            <a:ext cx="4238625" cy="2384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1039" y="2667036"/>
            <a:ext cx="6530136" cy="7071754"/>
          </a:xfrm>
        </p:spPr>
        <p:txBody>
          <a:bodyPr/>
          <a:lstStyle/>
          <a:p>
            <a:endParaRPr lang="en-GB" sz="1000" dirty="0">
              <a:cs typeface="Calibri"/>
            </a:endParaRPr>
          </a:p>
          <a:p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1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6325" y="128588"/>
            <a:ext cx="4384675" cy="2466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3037790"/>
            <a:ext cx="6117908" cy="5648018"/>
          </a:xfrm>
        </p:spPr>
        <p:txBody>
          <a:bodyPr/>
          <a:lstStyle/>
          <a:p>
            <a:pPr marL="158750" fontAlgn="base"/>
            <a:endParaRPr lang="en-GB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GB" dirty="0">
              <a:cs typeface="Calibri"/>
            </a:endParaRPr>
          </a:p>
          <a:p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8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625" y="128588"/>
            <a:ext cx="5954713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960" y="3479494"/>
            <a:ext cx="5975948" cy="6160109"/>
          </a:xfrm>
        </p:spPr>
        <p:txBody>
          <a:bodyPr/>
          <a:lstStyle/>
          <a:p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53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0477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8728" y="3712772"/>
            <a:ext cx="5438140" cy="3908614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3300" b="1" dirty="0">
              <a:latin typeface="Arial Nova Light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2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8475" y="273050"/>
            <a:ext cx="5954713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815178"/>
            <a:ext cx="5438140" cy="5381912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>
              <a:latin typeface="Arial Nova Ligh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49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Courier New,monospace"/>
              <a:buChar char="o"/>
            </a:pPr>
            <a:endParaRPr lang="en-GB" dirty="0"/>
          </a:p>
          <a:p>
            <a:endParaRPr lang="en-GB" sz="3300" b="1" dirty="0">
              <a:solidFill>
                <a:srgbClr val="FFFFFF"/>
              </a:solidFill>
              <a:latin typeface="Arial Nova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45797-F9F5-4710-8299-1B5027C0A8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0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7AD0-5ECF-53F3-1D7D-CF69005CA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2F4BB-322F-4C28-1D66-8C488D4BC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6E8D3-32A2-E381-D8EC-41BF5BA3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1485D-4FB6-117A-2319-E3FABAB4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2537-80DB-3ECE-519C-AD0A3A76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29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5EAF-61FD-4D03-DA71-6DCD9FD1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CF6EA-A4F3-3E0C-C085-CE0E88241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58003-7AD5-719E-A314-16C88F2E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90BD9-D76B-4C70-A4D5-40D0F3C1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60963-84E3-51A0-2F4B-ED779E3A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8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7C20B-A47A-758E-3179-32C2C2192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3877D-7BAE-55EF-8E33-DE7F7BF61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E3B56-271E-BFFC-BAB3-0972E211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8ECD5-8CB9-3EE7-57AA-D2340C1D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BDF6E-4EE8-293B-2862-D35A18A6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7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4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7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4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5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10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31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78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6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308E-6D5C-5B06-6B71-F6430FCE0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BE013-B715-E46F-7375-A71A25CD6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1C6D-7E85-92C8-AEBC-4D2BF75F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B1897-DDDD-FAAA-BA52-EC8F3B02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1758-4DAB-6D8E-ABF8-D3F9E652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00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3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22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8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32B7-4C3B-8C51-E6E4-31CC8FDA5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4858A-38BF-814A-C481-D510EBCDA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454B0-34A9-8583-64B0-0DA16BBF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15E6-4EFD-6887-C91A-7C1F28DC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B5E6D-07A3-4366-EA30-F3995296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0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5B9D7-08E5-E0B2-F8C2-16DA481C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A0412-4D76-8DB3-3ECE-9FCE8A832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BBD09-4098-8811-4FC2-D5100DD5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ACF8F-73F8-3BFF-3667-D0C5D333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4F3B6-BDA6-AF92-1889-2B0F3748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EBAFA-1986-190E-B1F7-7F94B9D6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9E4A-9DC5-2CC8-38E6-01480D5C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57720-DFF9-8DE8-C8C5-A1F349832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84CA8-DDD3-5FD3-3A5A-BDD02254E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DB2AC-1E77-FB60-982F-68AB34929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AF96A-3002-1FBD-6E39-5FF3F734E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12DE14-4854-2001-746C-0A36064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813FF-E975-C4A6-03BD-B2932DBB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5C463-9AE5-6A9A-290B-1BC94D20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2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C538-DF40-D73B-9B0C-5D00B245B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B41AB-CB80-34BA-32B3-3FB786C6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48BE4-FEC5-39DF-554A-D4A50DE0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BD31B-6A63-D2B2-B962-854636D6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6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7283D-75F1-0826-E76E-916D45A0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24369E-BF3F-43B5-7CB1-D16D6CCE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0A334-D242-E681-6C99-8844B99D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3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682F8-9C3F-66E6-852D-432B06ACE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8C8DB-5DF1-34CA-0474-B416876D5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BBB3D-9CD7-0BFF-7E3E-3EB103587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FA46F-597F-0DAC-809A-260D48B3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E8076-150D-E1BD-E0F6-440761FA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7288D-7AD5-6418-82DB-596DD215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A22C-EFF0-25E4-4C7D-0235D283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13BE3-3A47-3F21-AF70-90824BF6D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F479E-0963-428B-9172-973057F72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9D2EF-969D-4847-39E9-7BF5B3A7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98567-3B89-64EA-AC73-5B0CE6C0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21ADB-7936-E5AC-7DEC-8E114AF0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7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256DAB-8740-4664-A215-26329D87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183A9-FBC4-8B38-0D8D-C638188F3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89B56-4281-804F-8F30-160272126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DF5A-8D63-4906-9451-58EA5466662E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AFB61-A539-F8E7-0B40-A04D31967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6C8DD-DAEE-BBD4-138E-E93881B27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F963-D5F6-4067-B737-105E5DFB2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39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8AF5-3E02-4F67-A94A-3427ED14CC6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7279-CD1D-48D5-B19F-C8DBF47AC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3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westyorkshirecolleges.co.uk/memb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481915" y="386850"/>
            <a:ext cx="8699156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Agenda </a:t>
            </a:r>
            <a:endParaRPr lang="en-US" sz="4800" u="sng" dirty="0">
              <a:solidFill>
                <a:schemeClr val="bg1"/>
              </a:solidFill>
              <a:latin typeface="Arial Nova Light"/>
              <a:ea typeface="Cambria"/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4" y="1217847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5A10A5-EBA3-7CDB-9A16-44358B59A08E}"/>
              </a:ext>
            </a:extLst>
          </p:cNvPr>
          <p:cNvSpPr txBox="1"/>
          <p:nvPr/>
        </p:nvSpPr>
        <p:spPr>
          <a:xfrm>
            <a:off x="370578" y="1789294"/>
            <a:ext cx="11281844" cy="35702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Calibri"/>
              </a:rPr>
              <a:t>Overview of the Project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Calibri"/>
              </a:rPr>
              <a:t>The role of the group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Calibri"/>
              </a:rPr>
              <a:t>Updates from colleges – plans and activities – All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Calibri"/>
              </a:rPr>
              <a:t>Paperwork and next steps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4400" dirty="0">
              <a:solidFill>
                <a:schemeClr val="bg1"/>
              </a:solidFill>
              <a:latin typeface="Arial Nova Light"/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736FC2A-4B91-04EE-29A3-4FD06D280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0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481915" y="386850"/>
            <a:ext cx="8699156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SDGs Project Development Group 3rd Nov 22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Joanne </a:t>
            </a:r>
            <a:r>
              <a:rPr lang="en-US" sz="2400" dirty="0" err="1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Harvatt</a:t>
            </a:r>
            <a:r>
              <a:rPr lang="en-US" sz="24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, WYCC, Greg O'Shea, Shipley College</a:t>
            </a:r>
          </a:p>
          <a:p>
            <a:endParaRPr lang="en-US" sz="3600" dirty="0">
              <a:solidFill>
                <a:schemeClr val="bg1"/>
              </a:solidFill>
              <a:latin typeface="Arial Nova Light"/>
              <a:ea typeface="Cambria"/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4" y="1217847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6EB4BBA-3BD5-416F-96BE-09E65C6E2989}"/>
              </a:ext>
            </a:extLst>
          </p:cNvPr>
          <p:cNvSpPr/>
          <p:nvPr/>
        </p:nvSpPr>
        <p:spPr>
          <a:xfrm>
            <a:off x="4904829" y="1487761"/>
            <a:ext cx="1532599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No Poverty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DBE01B-F748-463A-B191-5730897F8B30}"/>
              </a:ext>
            </a:extLst>
          </p:cNvPr>
          <p:cNvSpPr/>
          <p:nvPr/>
        </p:nvSpPr>
        <p:spPr>
          <a:xfrm>
            <a:off x="6345198" y="2359217"/>
            <a:ext cx="1683666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Zero Hunger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09582-C28D-4D91-A143-972CB23FB704}"/>
              </a:ext>
            </a:extLst>
          </p:cNvPr>
          <p:cNvSpPr/>
          <p:nvPr/>
        </p:nvSpPr>
        <p:spPr>
          <a:xfrm>
            <a:off x="7287172" y="1655449"/>
            <a:ext cx="3141181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Good Health and Wellbeing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16BC19-82E5-47A1-86D2-ED02D661853A}"/>
              </a:ext>
            </a:extLst>
          </p:cNvPr>
          <p:cNvSpPr/>
          <p:nvPr/>
        </p:nvSpPr>
        <p:spPr>
          <a:xfrm>
            <a:off x="8793239" y="2877939"/>
            <a:ext cx="2176558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Quality Education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D4C902-DAC8-45D2-BD83-ABF1082CA4E8}"/>
              </a:ext>
            </a:extLst>
          </p:cNvPr>
          <p:cNvSpPr/>
          <p:nvPr/>
        </p:nvSpPr>
        <p:spPr>
          <a:xfrm>
            <a:off x="9769845" y="3542332"/>
            <a:ext cx="2018501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Gender Equality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F64A78-3697-4070-B9DE-8A5620C14297}"/>
              </a:ext>
            </a:extLst>
          </p:cNvPr>
          <p:cNvSpPr/>
          <p:nvPr/>
        </p:nvSpPr>
        <p:spPr>
          <a:xfrm>
            <a:off x="8028864" y="4268522"/>
            <a:ext cx="3127075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Clean Water and Sanitation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A58BAD-9164-49D3-88F4-39A2EC2CDABB}"/>
              </a:ext>
            </a:extLst>
          </p:cNvPr>
          <p:cNvSpPr/>
          <p:nvPr/>
        </p:nvSpPr>
        <p:spPr>
          <a:xfrm>
            <a:off x="8652432" y="4908912"/>
            <a:ext cx="3267882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Affordable and Clean Energy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61C462-2679-4BBA-AFFB-99872F30AC3C}"/>
              </a:ext>
            </a:extLst>
          </p:cNvPr>
          <p:cNvSpPr/>
          <p:nvPr/>
        </p:nvSpPr>
        <p:spPr>
          <a:xfrm>
            <a:off x="7287172" y="5640153"/>
            <a:ext cx="3988079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Decent Work and Economic Growth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F0E0FB-2173-4FAD-A1AD-0E29645EA543}"/>
              </a:ext>
            </a:extLst>
          </p:cNvPr>
          <p:cNvSpPr/>
          <p:nvPr/>
        </p:nvSpPr>
        <p:spPr>
          <a:xfrm>
            <a:off x="4054432" y="6145870"/>
            <a:ext cx="4161396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Industry, Innovation and Infrastructure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56BFE3-84FD-4175-9AE9-703C951FDB14}"/>
              </a:ext>
            </a:extLst>
          </p:cNvPr>
          <p:cNvSpPr/>
          <p:nvPr/>
        </p:nvSpPr>
        <p:spPr>
          <a:xfrm>
            <a:off x="2866503" y="5670135"/>
            <a:ext cx="2622577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Reduced Inequalities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88B1F9-F213-4ABD-84B3-DB8DBF21DB55}"/>
              </a:ext>
            </a:extLst>
          </p:cNvPr>
          <p:cNvSpPr/>
          <p:nvPr/>
        </p:nvSpPr>
        <p:spPr>
          <a:xfrm>
            <a:off x="1103654" y="5156509"/>
            <a:ext cx="4128053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Sustainable Cities and Communities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803F86-4969-4016-8BF7-40AF29BFCA97}"/>
              </a:ext>
            </a:extLst>
          </p:cNvPr>
          <p:cNvSpPr/>
          <p:nvPr/>
        </p:nvSpPr>
        <p:spPr>
          <a:xfrm>
            <a:off x="338894" y="4569901"/>
            <a:ext cx="4714176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Responsible Consumption and Production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34811D-7B03-406E-82BD-D3ABF230BF01}"/>
              </a:ext>
            </a:extLst>
          </p:cNvPr>
          <p:cNvSpPr/>
          <p:nvPr/>
        </p:nvSpPr>
        <p:spPr>
          <a:xfrm>
            <a:off x="338894" y="4123505"/>
            <a:ext cx="200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Climate Action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E7945F-C9C3-471B-940E-E906B8B6191F}"/>
              </a:ext>
            </a:extLst>
          </p:cNvPr>
          <p:cNvSpPr/>
          <p:nvPr/>
        </p:nvSpPr>
        <p:spPr>
          <a:xfrm>
            <a:off x="889813" y="3355486"/>
            <a:ext cx="2209900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Life Below Water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E3CC9CC-EAD3-459B-825C-2A9AAF73032F}"/>
              </a:ext>
            </a:extLst>
          </p:cNvPr>
          <p:cNvSpPr/>
          <p:nvPr/>
        </p:nvSpPr>
        <p:spPr>
          <a:xfrm>
            <a:off x="212544" y="2861889"/>
            <a:ext cx="1782219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Life on Land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B69ECC-3635-4199-92D8-C1F26DAD45B0}"/>
              </a:ext>
            </a:extLst>
          </p:cNvPr>
          <p:cNvSpPr/>
          <p:nvPr/>
        </p:nvSpPr>
        <p:spPr>
          <a:xfrm>
            <a:off x="1662421" y="2227903"/>
            <a:ext cx="4282839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Peace, Justice and Strong Institutions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EBB61E-FDCC-4B99-84D1-CD33240DB1C8}"/>
              </a:ext>
            </a:extLst>
          </p:cNvPr>
          <p:cNvSpPr/>
          <p:nvPr/>
        </p:nvSpPr>
        <p:spPr>
          <a:xfrm>
            <a:off x="1294886" y="1794259"/>
            <a:ext cx="3143233" cy="3736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Light" panose="020B03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Partnerships for the Goals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1F0F9D-6FF1-471A-8C2A-0EF0DC07E1B0}"/>
              </a:ext>
            </a:extLst>
          </p:cNvPr>
          <p:cNvSpPr/>
          <p:nvPr/>
        </p:nvSpPr>
        <p:spPr>
          <a:xfrm>
            <a:off x="3261281" y="3575826"/>
            <a:ext cx="566943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dirty="0">
                <a:solidFill>
                  <a:schemeClr val="bg1"/>
                </a:solidFill>
                <a:latin typeface="Arial Nova Light" panose="020B0304020202020204" pitchFamily="34" charset="0"/>
              </a:rPr>
              <a:t>Sustainable Development Goals (SDGs)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1708C1E8-E7F4-2DDD-0C11-2731B5792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3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5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5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1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65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2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75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481915" y="602848"/>
            <a:ext cx="7348777" cy="4924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Strategic Development Fund – Green Skills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5" y="1349081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5A10A5-EBA3-7CDB-9A16-44358B59A08E}"/>
              </a:ext>
            </a:extLst>
          </p:cNvPr>
          <p:cNvSpPr txBox="1"/>
          <p:nvPr/>
        </p:nvSpPr>
        <p:spPr>
          <a:xfrm>
            <a:off x="370578" y="1789294"/>
            <a:ext cx="11281844" cy="45550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Significant funding for colleges to invest in equipment to provide new and improved course offers in key areas:</a:t>
            </a:r>
            <a:endParaRPr lang="en-GB" sz="2600" dirty="0">
              <a:solidFill>
                <a:schemeClr val="bg1"/>
              </a:solidFill>
              <a:latin typeface="Arial Nova Light"/>
              <a:ea typeface="+mn-lt"/>
              <a:cs typeface="+mn-lt"/>
            </a:endParaRPr>
          </a:p>
          <a:p>
            <a:pPr marL="457200" indent="-457200">
              <a:buFont typeface="Arial,Sans-Serif" panose="02070309020205020404" pitchFamily="49" charset="0"/>
              <a:buChar char="•"/>
            </a:pPr>
            <a:endParaRPr lang="en-GB" sz="2600" dirty="0">
              <a:latin typeface="Arial Nova Light"/>
              <a:ea typeface="+mn-lt"/>
              <a:cs typeface="+mn-lt"/>
            </a:endParaRPr>
          </a:p>
          <a:p>
            <a:pPr marL="914400" lvl="1" indent="-457200">
              <a:buFont typeface="Arial,Sans-Serif" panose="02070309020205020404" pitchFamily="49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Sustainable Development Goals Training</a:t>
            </a:r>
            <a:endParaRPr lang="en-US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pPr marL="914400" lvl="1" indent="-457200">
              <a:buFont typeface="Arial,Sans-Serif" panose="02070309020205020404" pitchFamily="49" charset="0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pPr marL="914400" lvl="1" indent="-457200">
              <a:buFont typeface="Arial,Sans-Serif" panose="02070309020205020404" pitchFamily="49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Electric/Hybrid Vehicle</a:t>
            </a:r>
          </a:p>
          <a:p>
            <a:pPr lvl="1"/>
            <a:endParaRPr lang="en-GB" sz="2600" dirty="0">
              <a:solidFill>
                <a:schemeClr val="bg1"/>
              </a:solidFill>
              <a:latin typeface="Arial Nova Light"/>
              <a:ea typeface="+mn-lt"/>
              <a:cs typeface="+mn-lt"/>
            </a:endParaRPr>
          </a:p>
          <a:p>
            <a:pPr marL="914400" lvl="1" indent="-457200">
              <a:buFont typeface="Arial,Sans-Serif" panose="02070309020205020404" pitchFamily="49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Retrofit</a:t>
            </a:r>
          </a:p>
          <a:p>
            <a:pPr lvl="1"/>
            <a:endParaRPr lang="en-US" sz="2600" dirty="0">
              <a:solidFill>
                <a:schemeClr val="bg1"/>
              </a:solidFill>
              <a:latin typeface="Arial Nova Light"/>
              <a:ea typeface="+mn-lt"/>
              <a:cs typeface="+mn-lt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000" dirty="0">
              <a:solidFill>
                <a:schemeClr val="bg1"/>
              </a:solidFill>
              <a:latin typeface="Arial Nova Light"/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736FC2A-4B91-04EE-29A3-4FD06D280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7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481914" y="547488"/>
            <a:ext cx="7348777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Sustainable Development Goals: Progress so far (Greg)</a:t>
            </a:r>
          </a:p>
          <a:p>
            <a:endParaRPr lang="en-US" sz="3000" dirty="0">
              <a:solidFill>
                <a:schemeClr val="bg1"/>
              </a:solidFill>
              <a:latin typeface="Arial Nova Light"/>
              <a:ea typeface="Cambria"/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4" y="1396339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5A10A5-EBA3-7CDB-9A16-44358B59A08E}"/>
              </a:ext>
            </a:extLst>
          </p:cNvPr>
          <p:cNvSpPr txBox="1"/>
          <p:nvPr/>
        </p:nvSpPr>
        <p:spPr>
          <a:xfrm>
            <a:off x="370578" y="1789294"/>
            <a:ext cx="11281844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Sustainability Champion in each college appointed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Two introductory sessions delivered - Introduction to the Sustainable Development Goals (SDGs) and Shipley’s journey and SDG process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cs typeface="Arial"/>
              </a:rPr>
              <a:t>Training session developed by Shipley shared with Sustainability Champions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600" dirty="0">
                <a:solidFill>
                  <a:schemeClr val="bg1"/>
                </a:solidFill>
                <a:latin typeface="Arial Nova Light"/>
                <a:ea typeface="+mn-lt"/>
                <a:cs typeface="Arial"/>
              </a:rPr>
              <a:t>Resources available in the m</a:t>
            </a:r>
            <a:r>
              <a:rPr lang="en-GB" sz="2600" dirty="0">
                <a:solidFill>
                  <a:schemeClr val="bg1"/>
                </a:solidFill>
                <a:latin typeface="Arial Nova Light"/>
                <a:ea typeface="+mn-lt"/>
                <a:cs typeface="+mn-lt"/>
              </a:rPr>
              <a:t>embers area -</a:t>
            </a:r>
            <a:r>
              <a:rPr lang="en-GB" sz="2600" dirty="0">
                <a:latin typeface="Arial Nova Light"/>
                <a:cs typeface="Calibri"/>
                <a:hlinkClick r:id="rId4"/>
              </a:rPr>
              <a:t>https://www.westyorkshirecolleges.co.uk/members</a:t>
            </a:r>
            <a:endParaRPr lang="en-US" sz="2600" dirty="0">
              <a:solidFill>
                <a:srgbClr val="FFFFFF"/>
              </a:solidFill>
              <a:latin typeface="Arial Nova Light"/>
              <a:cs typeface="Calibri"/>
            </a:endParaRPr>
          </a:p>
          <a:p>
            <a:endParaRPr lang="en-GB" sz="2600" dirty="0">
              <a:solidFill>
                <a:schemeClr val="bg1"/>
              </a:solidFill>
              <a:latin typeface="Arial Nova Light"/>
              <a:cs typeface="Arial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000" dirty="0">
              <a:solidFill>
                <a:schemeClr val="bg1"/>
              </a:solidFill>
              <a:latin typeface="Arial Nova Light"/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736FC2A-4B91-04EE-29A3-4FD06D280C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2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653489" y="1894375"/>
            <a:ext cx="8699156" cy="40934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Next 30 minutes: each organisation to share: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What actions/activity/progress have you made since the delivery of the introductory session?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What does each college need to take their next steps?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(Roundtable Discussion)</a:t>
            </a:r>
          </a:p>
          <a:p>
            <a:endParaRPr lang="en-US" sz="2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4" y="1217847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4" descr="Text&#10;&#10;Description automatically generated">
            <a:extLst>
              <a:ext uri="{FF2B5EF4-FFF2-40B4-BE49-F238E27FC236}">
                <a16:creationId xmlns:a16="http://schemas.microsoft.com/office/drawing/2014/main" id="{B4B7D629-D3BC-93C4-CF45-593850278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4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481914" y="464394"/>
            <a:ext cx="8699156" cy="4924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Outputs and Evidence (JH)</a:t>
            </a:r>
            <a:endParaRPr lang="en-US" sz="2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4" y="1217847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00153DC-0F8C-417A-A0EF-24F8D827EF07}"/>
              </a:ext>
            </a:extLst>
          </p:cNvPr>
          <p:cNvSpPr txBox="1"/>
          <p:nvPr/>
        </p:nvSpPr>
        <p:spPr>
          <a:xfrm>
            <a:off x="370578" y="1789294"/>
            <a:ext cx="11281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4400" dirty="0">
              <a:solidFill>
                <a:schemeClr val="bg1"/>
              </a:solidFill>
              <a:latin typeface="Arial Nova Light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1E86AE-BE86-A047-C2BB-7EAA34929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52397"/>
              </p:ext>
            </p:extLst>
          </p:nvPr>
        </p:nvGraphicFramePr>
        <p:xfrm>
          <a:off x="481914" y="1204755"/>
          <a:ext cx="11327248" cy="534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08">
                  <a:extLst>
                    <a:ext uri="{9D8B030D-6E8A-4147-A177-3AD203B41FA5}">
                      <a16:colId xmlns:a16="http://schemas.microsoft.com/office/drawing/2014/main" val="3877784680"/>
                    </a:ext>
                  </a:extLst>
                </a:gridCol>
                <a:gridCol w="4061051">
                  <a:extLst>
                    <a:ext uri="{9D8B030D-6E8A-4147-A177-3AD203B41FA5}">
                      <a16:colId xmlns:a16="http://schemas.microsoft.com/office/drawing/2014/main" val="3469077188"/>
                    </a:ext>
                  </a:extLst>
                </a:gridCol>
                <a:gridCol w="1515065">
                  <a:extLst>
                    <a:ext uri="{9D8B030D-6E8A-4147-A177-3AD203B41FA5}">
                      <a16:colId xmlns:a16="http://schemas.microsoft.com/office/drawing/2014/main" val="1882656562"/>
                    </a:ext>
                  </a:extLst>
                </a:gridCol>
                <a:gridCol w="949502">
                  <a:extLst>
                    <a:ext uri="{9D8B030D-6E8A-4147-A177-3AD203B41FA5}">
                      <a16:colId xmlns:a16="http://schemas.microsoft.com/office/drawing/2014/main" val="837413498"/>
                    </a:ext>
                  </a:extLst>
                </a:gridCol>
                <a:gridCol w="4364822">
                  <a:extLst>
                    <a:ext uri="{9D8B030D-6E8A-4147-A177-3AD203B41FA5}">
                      <a16:colId xmlns:a16="http://schemas.microsoft.com/office/drawing/2014/main" val="1840475983"/>
                    </a:ext>
                  </a:extLst>
                </a:gridCol>
              </a:tblGrid>
              <a:tr h="786888">
                <a:tc>
                  <a:txBody>
                    <a:bodyPr/>
                    <a:lstStyle/>
                    <a:p>
                      <a:pPr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ctr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DFE commitment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ctr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WYCC/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Colleges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ctr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WYCC/College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</a:p>
                    <a:p>
                      <a:pPr algn="l" rtl="0" fontAlgn="base"/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478806"/>
                  </a:ext>
                </a:extLst>
              </a:tr>
              <a:tr h="629660"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1a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1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Number of collaborations focused on reshaping local provision in line with local need and quality improvement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3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WYCC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SDG Project Development Group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474741"/>
                  </a:ext>
                </a:extLst>
              </a:tr>
              <a:tr h="716682"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5a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1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Number of collaborations focused on developing curriculum for use by more than one provider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4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WYCC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Meeting notes, course materials “Course in collaboration with WYCC partners </a:t>
                      </a:r>
                      <a:r>
                        <a:rPr lang="en-US" sz="1200" u="none" strike="noStrike" dirty="0" err="1">
                          <a:effectLst/>
                          <a:latin typeface="Arial Nova"/>
                        </a:rPr>
                        <a:t>xyz</a:t>
                      </a:r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 colleges funded by DFE”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320"/>
                  </a:ext>
                </a:extLst>
              </a:tr>
              <a:tr h="1529174"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8a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1" i="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Number of teaching staff delivering cascade training or providing peer-to-peer support to colleagues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0" i="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9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0" i="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Colleges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0" i="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Agenda/attendance sheets/training materials/monthly report containing activity summary-invoices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0" i="1" u="none" strike="noStrike" baseline="0" noProof="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Where online training is taking place:  screen shots of content from online session, screenshot showing participants on the video link - </a:t>
                      </a:r>
                      <a:r>
                        <a:rPr lang="en-US" sz="1200" b="0" i="1" u="sng" strike="noStrike" baseline="0" noProof="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this is essential to evidence the fundable activity took place</a:t>
                      </a:r>
                      <a:endParaRPr lang="en-US" sz="1200" u="sng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29674"/>
                  </a:ext>
                </a:extLst>
              </a:tr>
              <a:tr h="989466"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8b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1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Number of teaching staff benefiting from cascade training and peer-to-peer support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2000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Colleges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 Nov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Agenda/attendance sheets/feedback sheets-surveys (in development)/monthly report containing activity summary-invoices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 - </a:t>
                      </a:r>
                      <a:r>
                        <a:rPr lang="en-US" sz="1200" b="0" i="1" u="sng" strike="noStrike" baseline="0" noProof="0" dirty="0">
                          <a:solidFill>
                            <a:srgbClr val="FF0000"/>
                          </a:solidFill>
                          <a:effectLst/>
                          <a:latin typeface="Arial Nova"/>
                        </a:rPr>
                        <a:t>this is essential to evidence the fundable activity took place</a:t>
                      </a:r>
                      <a:endParaRPr lang="en-US" sz="1200" u="sng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161180"/>
                  </a:ext>
                </a:extLst>
              </a:tr>
              <a:tr h="629660"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9a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1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Number of learners benefiting from being taught by teachers who have recently undertaken CPD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 dirty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1,072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US" sz="1200" u="none" strike="noStrike" dirty="0">
                          <a:effectLst/>
                          <a:latin typeface="Arial Nova"/>
                        </a:rPr>
                        <a:t>Colleges</a:t>
                      </a:r>
                      <a:r>
                        <a:rPr lang="en-US" sz="1200" dirty="0">
                          <a:effectLst/>
                          <a:latin typeface="Arial Nova"/>
                        </a:rPr>
                        <a:t> </a:t>
                      </a:r>
                      <a:endParaRPr lang="en-US" sz="1200" b="0" i="0">
                        <a:effectLst/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dirty="0">
                          <a:effectLst/>
                          <a:latin typeface="Arial Nova"/>
                        </a:rPr>
                        <a:t>Number</a:t>
                      </a:r>
                      <a:r>
                        <a:rPr lang="en-US" sz="1200" b="0" i="0" baseline="0" dirty="0">
                          <a:effectLst/>
                          <a:latin typeface="Arial Nova"/>
                        </a:rPr>
                        <a:t> of students that have completed qualifications (Retrofit/EV) or the number of students influenced by an SDG Champion Session</a:t>
                      </a:r>
                      <a:endParaRPr lang="en-US" sz="1200" b="0" i="0" dirty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314463"/>
                  </a:ext>
                </a:extLst>
              </a:tr>
            </a:tbl>
          </a:graphicData>
        </a:graphic>
      </p:graphicFrame>
      <p:pic>
        <p:nvPicPr>
          <p:cNvPr id="10" name="Picture 4" descr="Text&#10;&#10;Description automatically generated">
            <a:extLst>
              <a:ext uri="{FF2B5EF4-FFF2-40B4-BE49-F238E27FC236}">
                <a16:creationId xmlns:a16="http://schemas.microsoft.com/office/drawing/2014/main" id="{BBF6C639-D455-5138-DAD1-1ECFF2C533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5217155-A213-BC96-E16B-9BAD2ACD4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5195" y="258875"/>
            <a:ext cx="2415119" cy="699422"/>
          </a:xfrm>
        </p:spPr>
      </p:pic>
      <p:sp>
        <p:nvSpPr>
          <p:cNvPr id="3" name="Rectangle 2"/>
          <p:cNvSpPr/>
          <p:nvPr/>
        </p:nvSpPr>
        <p:spPr>
          <a:xfrm>
            <a:off x="481914" y="465854"/>
            <a:ext cx="8699156" cy="4924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 Nova Light"/>
                <a:ea typeface="Cambria"/>
                <a:cs typeface="Calibri"/>
              </a:rPr>
              <a:t>Next Steps Deadlines (JH and GO)</a:t>
            </a:r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1914" y="1217847"/>
            <a:ext cx="11306432" cy="4942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00153DC-0F8C-417A-A0EF-24F8D827EF07}"/>
              </a:ext>
            </a:extLst>
          </p:cNvPr>
          <p:cNvSpPr txBox="1"/>
          <p:nvPr/>
        </p:nvSpPr>
        <p:spPr>
          <a:xfrm>
            <a:off x="370578" y="1789294"/>
            <a:ext cx="11281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4400" dirty="0">
              <a:solidFill>
                <a:schemeClr val="bg1"/>
              </a:solidFill>
              <a:latin typeface="Arial Nova Ligh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7FB0DC-FD37-847C-FDAC-F77CCD286555}"/>
              </a:ext>
            </a:extLst>
          </p:cNvPr>
          <p:cNvSpPr txBox="1"/>
          <p:nvPr/>
        </p:nvSpPr>
        <p:spPr>
          <a:xfrm>
            <a:off x="370578" y="1435483"/>
            <a:ext cx="11281844" cy="48782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  <a:latin typeface="Arial Nova Light"/>
                <a:cs typeface="Calibri"/>
              </a:rPr>
              <a:t>Sign SDG Accord by the 11</a:t>
            </a:r>
            <a:r>
              <a:rPr lang="en-GB" sz="2400" baseline="30000" dirty="0">
                <a:solidFill>
                  <a:schemeClr val="bg1"/>
                </a:solidFill>
                <a:latin typeface="Arial Nova Light"/>
                <a:cs typeface="Calibri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Nova Light"/>
                <a:cs typeface="Calibri"/>
              </a:rPr>
              <a:t> of November</a:t>
            </a:r>
            <a:endParaRPr lang="en-US" sz="240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  <a:latin typeface="Arial Nova Light"/>
                <a:cs typeface="Calibri"/>
              </a:rPr>
              <a:t>Schedule dates for training – share with J.H by 11</a:t>
            </a:r>
            <a:r>
              <a:rPr lang="en-GB" sz="2400" baseline="30000" dirty="0">
                <a:solidFill>
                  <a:schemeClr val="bg1"/>
                </a:solidFill>
                <a:latin typeface="Arial Nova Light"/>
                <a:cs typeface="Calibri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Nova Light"/>
                <a:cs typeface="Calibri"/>
              </a:rPr>
              <a:t> November</a:t>
            </a:r>
            <a:endParaRPr lang="en-US" sz="2400">
              <a:solidFill>
                <a:schemeClr val="bg1"/>
              </a:solidFill>
              <a:cs typeface="Calibri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  <a:latin typeface="Arial Nova Light"/>
                <a:cs typeface="Calibri"/>
              </a:rPr>
              <a:t>Deliver internal SDG sessions by 16</a:t>
            </a:r>
            <a:r>
              <a:rPr lang="en-GB" sz="2400" baseline="30000" dirty="0">
                <a:solidFill>
                  <a:schemeClr val="bg1"/>
                </a:solidFill>
                <a:latin typeface="Arial Nova Light"/>
                <a:cs typeface="Calibri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Nova Light"/>
                <a:cs typeface="Calibri"/>
              </a:rPr>
              <a:t> December 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rial Nova Light"/>
                <a:cs typeface="Calibri"/>
              </a:rPr>
              <a:t>Ensure the Post-SDG session feedback forms are completed no later than 16</a:t>
            </a:r>
            <a:r>
              <a:rPr lang="en-US" sz="2400" baseline="30000" dirty="0">
                <a:solidFill>
                  <a:schemeClr val="bg1"/>
                </a:solidFill>
                <a:latin typeface="Arial Nova Light"/>
                <a:cs typeface="Calibri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Arial Nova Light"/>
                <a:cs typeface="Calibri"/>
              </a:rPr>
              <a:t> Dec (last possible date) - as this registers participation (funding!) </a:t>
            </a:r>
          </a:p>
          <a:p>
            <a:endParaRPr lang="en-US" sz="24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rial Nova Light"/>
                <a:cs typeface="Calibri"/>
              </a:rPr>
              <a:t>Begin the Policy and Procedure Review – book in your direct mentoring session with Shipley College</a:t>
            </a:r>
            <a:endParaRPr lang="en-GB" sz="24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endParaRPr lang="en-GB" sz="2000" dirty="0">
              <a:solidFill>
                <a:schemeClr val="bg1"/>
              </a:solidFill>
              <a:latin typeface="Arial Nova Light"/>
              <a:cs typeface="Calibri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 Nova Light"/>
                <a:cs typeface="Calibri"/>
              </a:rPr>
              <a:t>Contacts: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 Nova Light"/>
                <a:cs typeface="Calibri"/>
              </a:rPr>
              <a:t>Joanne </a:t>
            </a:r>
            <a:r>
              <a:rPr lang="en-GB" sz="2000" dirty="0" err="1">
                <a:solidFill>
                  <a:schemeClr val="bg1"/>
                </a:solidFill>
                <a:latin typeface="Arial Nova Light"/>
                <a:cs typeface="Calibri"/>
              </a:rPr>
              <a:t>Harvatt</a:t>
            </a:r>
            <a:r>
              <a:rPr lang="en-GB" sz="2000" dirty="0">
                <a:solidFill>
                  <a:schemeClr val="bg1"/>
                </a:solidFill>
                <a:latin typeface="Arial Nova Light"/>
                <a:cs typeface="Calibri"/>
              </a:rPr>
              <a:t>, SDG Project Manager, WYCC, joanne.harvatt@westyorkshirecolleges.ac.uk</a:t>
            </a:r>
          </a:p>
          <a:p>
            <a:r>
              <a:rPr lang="en-US" sz="2000" dirty="0">
                <a:solidFill>
                  <a:schemeClr val="bg1"/>
                </a:solidFill>
                <a:latin typeface="Arial Nova Light"/>
                <a:cs typeface="Calibri"/>
              </a:rPr>
              <a:t>Natasha Wilkinson, SDG </a:t>
            </a:r>
            <a:r>
              <a:rPr lang="en-US" sz="2000" dirty="0" err="1">
                <a:solidFill>
                  <a:schemeClr val="bg1"/>
                </a:solidFill>
                <a:latin typeface="Arial Nova Light"/>
                <a:cs typeface="Calibri"/>
              </a:rPr>
              <a:t>SuperChampion</a:t>
            </a:r>
            <a:r>
              <a:rPr lang="en-US" sz="2000" dirty="0">
                <a:solidFill>
                  <a:schemeClr val="bg1"/>
                </a:solidFill>
                <a:latin typeface="Arial Nova Light"/>
                <a:cs typeface="Calibri"/>
              </a:rPr>
              <a:t>, Shipley Collegenwilkinson@shipley.ac.uk</a:t>
            </a:r>
          </a:p>
          <a:p>
            <a:r>
              <a:rPr lang="en-GB" sz="2000" dirty="0">
                <a:solidFill>
                  <a:schemeClr val="bg1"/>
                </a:solidFill>
                <a:latin typeface="Arial Nova Light"/>
                <a:cs typeface="Calibri"/>
              </a:rPr>
              <a:t>Greg O’Shea, Vice Principal, Shipley College, goshea@shipley.ac.uk</a:t>
            </a:r>
          </a:p>
        </p:txBody>
      </p:sp>
      <p:pic>
        <p:nvPicPr>
          <p:cNvPr id="9" name="Picture 4" descr="Text&#10;&#10;Description automatically generated">
            <a:extLst>
              <a:ext uri="{FF2B5EF4-FFF2-40B4-BE49-F238E27FC236}">
                <a16:creationId xmlns:a16="http://schemas.microsoft.com/office/drawing/2014/main" id="{CFDAC38D-8A65-4D09-1C20-D1061CDE8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670" y="107548"/>
            <a:ext cx="13239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9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3cbad0-592c-4630-b309-838e42cc8aa8" xsi:nil="true"/>
    <lcf76f155ced4ddcb4097134ff3c332f xmlns="c997a5fe-bbbc-4a19-8361-7d4cc72432fe">
      <Terms xmlns="http://schemas.microsoft.com/office/infopath/2007/PartnerControls"/>
    </lcf76f155ced4ddcb4097134ff3c332f>
    <SharedWithUsers xmlns="b43cbad0-592c-4630-b309-838e42cc8aa8">
      <UserInfo>
        <DisplayName>Joanne Patrickson</DisplayName>
        <AccountId>13</AccountId>
        <AccountType/>
      </UserInfo>
      <UserInfo>
        <DisplayName>Clair Kerry</DisplayName>
        <AccountId>63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1FF9CE593CA4295332E27195C5B59" ma:contentTypeVersion="16" ma:contentTypeDescription="Create a new document." ma:contentTypeScope="" ma:versionID="7a4ec5f8f73d3b2c49da73c1315dabbb">
  <xsd:schema xmlns:xsd="http://www.w3.org/2001/XMLSchema" xmlns:xs="http://www.w3.org/2001/XMLSchema" xmlns:p="http://schemas.microsoft.com/office/2006/metadata/properties" xmlns:ns2="c997a5fe-bbbc-4a19-8361-7d4cc72432fe" xmlns:ns3="b43cbad0-592c-4630-b309-838e42cc8aa8" targetNamespace="http://schemas.microsoft.com/office/2006/metadata/properties" ma:root="true" ma:fieldsID="b2aaa1dc4f9784966cdd887db5336a55" ns2:_="" ns3:_="">
    <xsd:import namespace="c997a5fe-bbbc-4a19-8361-7d4cc72432fe"/>
    <xsd:import namespace="b43cbad0-592c-4630-b309-838e42cc8a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7a5fe-bbbc-4a19-8361-7d4cc7243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e5e7186-8d69-45eb-b992-ff9139f21f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cbad0-592c-4630-b309-838e42cc8aa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5f1f8e-c56b-4545-87ef-18c3362bf3f3}" ma:internalName="TaxCatchAll" ma:showField="CatchAllData" ma:web="b43cbad0-592c-4630-b309-838e42cc8a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00CBCD-9643-442F-A99B-D0F8B54254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F4CF47-FA27-4811-8FAD-2F03499E018E}">
  <ds:schemaRefs>
    <ds:schemaRef ds:uri="http://schemas.openxmlformats.org/package/2006/metadata/core-properties"/>
    <ds:schemaRef ds:uri="c997a5fe-bbbc-4a19-8361-7d4cc72432fe"/>
    <ds:schemaRef ds:uri="b43cbad0-592c-4630-b309-838e42cc8aa8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768C25B-B795-4764-BEFA-BDBEE41EAD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7a5fe-bbbc-4a19-8361-7d4cc72432fe"/>
    <ds:schemaRef ds:uri="b43cbad0-592c-4630-b309-838e42cc8a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1841</Words>
  <Application>Microsoft Office PowerPoint</Application>
  <PresentationFormat>Widescreen</PresentationFormat>
  <Paragraphs>247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#IminGreen use of 100% electric vehicles</dc:title>
  <dc:creator>Staff</dc:creator>
  <cp:lastModifiedBy>Joanne Harvatt</cp:lastModifiedBy>
  <cp:revision>1379</cp:revision>
  <cp:lastPrinted>2022-11-03T09:27:08Z</cp:lastPrinted>
  <dcterms:created xsi:type="dcterms:W3CDTF">2022-07-11T09:05:55Z</dcterms:created>
  <dcterms:modified xsi:type="dcterms:W3CDTF">2022-11-04T14:13:33Z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0x010100B7A1FF9CE593CA4295332E27195C5B59</vt:lpwstr>
  </property>
  <property fmtid="{D5CDD505-2E9C-101B-9397-08002B2CF9AE}" pid="3" name="MediaServiceImageTags">
    <vt:lpwstr/>
  </property>
</Properties>
</file>