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cDCRQpNpIqFDuhCyyZMkAHXLz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8" Type="http://schemas.openxmlformats.org/officeDocument/2006/relationships/slide" Target="slides/slide4.xml"/><Relationship Id="rId26" Type="http://schemas.openxmlformats.org/officeDocument/2006/relationships/customXml" Target="../customXml/item2.xml"/><Relationship Id="rId21" Type="http://schemas.openxmlformats.org/officeDocument/2006/relationships/slide" Target="slides/slide1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7" Type="http://schemas.openxmlformats.org/officeDocument/2006/relationships/slide" Target="slides/slide3.xml"/><Relationship Id="rId25" Type="http://schemas.openxmlformats.org/officeDocument/2006/relationships/customXml" Target="../customXml/item1.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24" Type="http://customschemas.google.com/relationships/presentationmetadata" Target="metadata"/><Relationship Id="rId1" Type="http://schemas.openxmlformats.org/officeDocument/2006/relationships/theme" Target="theme/theme1.xml"/><Relationship Id="rId6" Type="http://schemas.openxmlformats.org/officeDocument/2006/relationships/slide" Target="slides/slide2.xml"/><Relationship Id="rId23" Type="http://schemas.openxmlformats.org/officeDocument/2006/relationships/slide" Target="slides/slide19.xml"/><Relationship Id="rId15" Type="http://schemas.openxmlformats.org/officeDocument/2006/relationships/slide" Target="slides/slide1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iJM02m_H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science/article/pii/S2542519621002783?via%3Dihub" TargetMode="External"/><Relationship Id="rId3" Type="http://schemas.openxmlformats.org/officeDocument/2006/relationships/hyperlink" Target="https://www.sciencedirect.com/science/article/pii/S2542519621002783?via%3Dihub"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science/article/pii/S2542519621002783?via%3Dihub" TargetMode="External"/><Relationship Id="rId3" Type="http://schemas.openxmlformats.org/officeDocument/2006/relationships/hyperlink" Target="https://www.bbc.co.uk/news/world-58549373"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Quiz 2 match up</a:t>
            </a:r>
            <a:endParaRPr/>
          </a:p>
        </p:txBody>
      </p:sp>
      <p:sp>
        <p:nvSpPr>
          <p:cNvPr id="169" name="Google Shape;1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Quiz 2 match up</a:t>
            </a:r>
            <a:endParaRPr/>
          </a:p>
          <a:p>
            <a:pPr indent="0" lvl="0" marL="0" rtl="0" algn="l">
              <a:spcBef>
                <a:spcPts val="0"/>
              </a:spcBef>
              <a:spcAft>
                <a:spcPts val="0"/>
              </a:spcAft>
              <a:buNone/>
            </a:pPr>
            <a:r>
              <a:t/>
            </a:r>
            <a:endParaRPr/>
          </a:p>
        </p:txBody>
      </p:sp>
      <p:sp>
        <p:nvSpPr>
          <p:cNvPr id="190" name="Google Shape;1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Quiz 2 match up</a:t>
            </a:r>
            <a:endParaRPr/>
          </a:p>
          <a:p>
            <a:pPr indent="0" lvl="0" marL="0" rtl="0" algn="l">
              <a:spcBef>
                <a:spcPts val="0"/>
              </a:spcBef>
              <a:spcAft>
                <a:spcPts val="0"/>
              </a:spcAft>
              <a:buNone/>
            </a:pPr>
            <a:r>
              <a:t/>
            </a:r>
            <a:endParaRPr/>
          </a:p>
        </p:txBody>
      </p:sp>
      <p:sp>
        <p:nvSpPr>
          <p:cNvPr id="211" name="Google Shape;21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Quiz 2 match up</a:t>
            </a:r>
            <a:endParaRPr/>
          </a:p>
          <a:p>
            <a:pPr indent="0" lvl="0" marL="0" rtl="0" algn="l">
              <a:spcBef>
                <a:spcPts val="0"/>
              </a:spcBef>
              <a:spcAft>
                <a:spcPts val="0"/>
              </a:spcAft>
              <a:buNone/>
            </a:pPr>
            <a:r>
              <a:t/>
            </a:r>
            <a:endParaRPr/>
          </a:p>
        </p:txBody>
      </p:sp>
      <p:sp>
        <p:nvSpPr>
          <p:cNvPr id="232" name="Google Shape;23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Quiz 2 match up</a:t>
            </a:r>
            <a:endParaRPr/>
          </a:p>
          <a:p>
            <a:pPr indent="0" lvl="0" marL="0" rtl="0" algn="l">
              <a:spcBef>
                <a:spcPts val="0"/>
              </a:spcBef>
              <a:spcAft>
                <a:spcPts val="0"/>
              </a:spcAft>
              <a:buNone/>
            </a:pPr>
            <a:r>
              <a:t/>
            </a:r>
            <a:endParaRPr/>
          </a:p>
        </p:txBody>
      </p:sp>
      <p:sp>
        <p:nvSpPr>
          <p:cNvPr id="253" name="Google Shape;25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Quiz 2 match up</a:t>
            </a:r>
            <a:endParaRPr/>
          </a:p>
          <a:p>
            <a:pPr indent="0" lvl="0" marL="0" rtl="0" algn="l">
              <a:spcBef>
                <a:spcPts val="0"/>
              </a:spcBef>
              <a:spcAft>
                <a:spcPts val="0"/>
              </a:spcAft>
              <a:buNone/>
            </a:pPr>
            <a:r>
              <a:t/>
            </a:r>
            <a:endParaRPr/>
          </a:p>
        </p:txBody>
      </p:sp>
      <p:sp>
        <p:nvSpPr>
          <p:cNvPr id="274" name="Google Shape;27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Quiz 2 match up</a:t>
            </a:r>
            <a:endParaRPr/>
          </a:p>
          <a:p>
            <a:pPr indent="0" lvl="0" marL="0" rtl="0" algn="l">
              <a:spcBef>
                <a:spcPts val="0"/>
              </a:spcBef>
              <a:spcAft>
                <a:spcPts val="0"/>
              </a:spcAft>
              <a:buNone/>
            </a:pPr>
            <a:r>
              <a:t/>
            </a:r>
            <a:endParaRPr/>
          </a:p>
        </p:txBody>
      </p:sp>
      <p:sp>
        <p:nvSpPr>
          <p:cNvPr id="295" name="Google Shape;29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Quiz 2 match up</a:t>
            </a:r>
            <a:endParaRPr/>
          </a:p>
          <a:p>
            <a:pPr indent="0" lvl="0" marL="0" rtl="0" algn="l">
              <a:spcBef>
                <a:spcPts val="0"/>
              </a:spcBef>
              <a:spcAft>
                <a:spcPts val="0"/>
              </a:spcAft>
              <a:buNone/>
            </a:pPr>
            <a:r>
              <a:t/>
            </a:r>
            <a:endParaRPr/>
          </a:p>
        </p:txBody>
      </p:sp>
      <p:sp>
        <p:nvSpPr>
          <p:cNvPr id="316" name="Google Shape;31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Liz</a:t>
            </a:r>
            <a:endParaRPr/>
          </a:p>
          <a:p>
            <a:pPr indent="0" lvl="0" marL="0" rtl="0" algn="l">
              <a:spcBef>
                <a:spcPts val="0"/>
              </a:spcBef>
              <a:spcAft>
                <a:spcPts val="0"/>
              </a:spcAft>
              <a:buNone/>
            </a:pPr>
            <a:r>
              <a:rPr lang="en-GB"/>
              <a:t>Script:</a:t>
            </a:r>
            <a:endParaRPr/>
          </a:p>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u="sng">
                <a:solidFill>
                  <a:schemeClr val="hlink"/>
                </a:solidFill>
                <a:hlinkClick r:id="rId2"/>
              </a:rPr>
              <a:t>UN Sustainable Development Goals - Overview – YouTube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Liz</a:t>
            </a:r>
            <a:endParaRPr/>
          </a:p>
          <a:p>
            <a:pPr indent="0" lvl="0" marL="0" rtl="0" algn="l">
              <a:spcBef>
                <a:spcPts val="0"/>
              </a:spcBef>
              <a:spcAft>
                <a:spcPts val="0"/>
              </a:spcAft>
              <a:buClr>
                <a:schemeClr val="dk1"/>
              </a:buClr>
              <a:buSzPts val="1200"/>
              <a:buFont typeface="Calibri"/>
              <a:buNone/>
            </a:pPr>
            <a:r>
              <a:rPr lang="en-GB"/>
              <a:t>Script: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a:t>Liz</a:t>
            </a:r>
            <a:endParaRPr/>
          </a:p>
          <a:p>
            <a:pPr indent="0" lvl="0" marL="0" rtl="0" algn="l">
              <a:spcBef>
                <a:spcPts val="0"/>
              </a:spcBef>
              <a:spcAft>
                <a:spcPts val="0"/>
              </a:spcAft>
              <a:buClr>
                <a:schemeClr val="dk1"/>
              </a:buClr>
              <a:buSzPts val="1200"/>
              <a:buFont typeface="Calibri"/>
              <a:buNone/>
            </a:pPr>
            <a:r>
              <a:rPr lang="en-GB"/>
              <a:t>Script: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Unweighted- Quiz 1 multiple choice</a:t>
            </a:r>
            <a:endParaRPr/>
          </a:p>
          <a:p>
            <a:pPr indent="0" lvl="0" marL="0" rtl="0" algn="l">
              <a:spcBef>
                <a:spcPts val="0"/>
              </a:spcBef>
              <a:spcAft>
                <a:spcPts val="0"/>
              </a:spcAft>
              <a:buNone/>
            </a:pPr>
            <a:r>
              <a:rPr lang="en-GB" u="sng">
                <a:solidFill>
                  <a:schemeClr val="hlink"/>
                </a:solidFill>
                <a:hlinkClick r:id="rId3"/>
              </a:rPr>
              <a:t>Incomplete, needs answers inputting.</a:t>
            </a:r>
            <a:endParaRPr/>
          </a:p>
        </p:txBody>
      </p:sp>
      <p:sp>
        <p:nvSpPr>
          <p:cNvPr id="131" name="Google Shape;13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Climate anxiety in children and young people and their beliefs about government responses to climate change: a global survey – ScienceDirect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3"/>
              </a:rPr>
              <a:t>Climate change: Young people very worried - survey - BBC News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Liz</a:t>
            </a:r>
            <a:endParaRPr/>
          </a:p>
          <a:p>
            <a:pPr indent="0" lvl="0" marL="0" rtl="0" algn="l">
              <a:spcBef>
                <a:spcPts val="0"/>
              </a:spcBef>
              <a:spcAft>
                <a:spcPts val="0"/>
              </a:spcAft>
              <a:buNone/>
            </a:pPr>
            <a:r>
              <a:rPr lang="en-GB"/>
              <a:t>Script: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a:t>Phil</a:t>
            </a:r>
            <a:endParaRPr/>
          </a:p>
          <a:p>
            <a:pPr indent="0" lvl="0" marL="0" rtl="0" algn="l">
              <a:spcBef>
                <a:spcPts val="0"/>
              </a:spcBef>
              <a:spcAft>
                <a:spcPts val="0"/>
              </a:spcAft>
              <a:buClr>
                <a:schemeClr val="dk1"/>
              </a:buClr>
              <a:buSzPts val="1200"/>
              <a:buFont typeface="Calibri"/>
              <a:buNone/>
            </a:pPr>
            <a:r>
              <a:rPr lang="en-GB"/>
              <a:t>Script: </a:t>
            </a:r>
            <a:endParaRPr/>
          </a:p>
          <a:p>
            <a:pPr indent="0" lvl="0" marL="0" rtl="0" algn="l">
              <a:spcBef>
                <a:spcPts val="0"/>
              </a:spcBef>
              <a:spcAft>
                <a:spcPts val="0"/>
              </a:spcAft>
              <a:buClr>
                <a:schemeClr val="dk1"/>
              </a:buClr>
              <a:buSzPts val="1200"/>
              <a:buFont typeface="Calibri"/>
              <a:buNone/>
            </a:pPr>
            <a:r>
              <a:rPr lang="en-GB"/>
              <a:t>One of our primary objectives through this project has been to develop a common language around sustainability and the sustainable development goals in college. We hope, through the use of this common language and visibility of the SDGs, we will promote awareness of an institutional drive towards sustainable practice, create opportunities for discussion around how we can be more environmentally, economically and socially sustainable and finally to begin to instil individual expectations for commercial, educational and industrial institutions to be more conscientious in these areas.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Our students are becoming increasingly ethically minded and this will likely be followed by demand for practices that reflect these values. As studies have shown issues of equal opportunities, climate change and mental well-being weigh heavily on the minds of young people, it is our responsibility to be equipped to support them with these concerns. In the same was we offer support to students with mental health through the student union, we should be demonstrating the same willingness to address issues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Phil</a:t>
            </a:r>
            <a:endParaRPr/>
          </a:p>
          <a:p>
            <a:pPr indent="0" lvl="0" marL="0" rtl="0" algn="l">
              <a:spcBef>
                <a:spcPts val="0"/>
              </a:spcBef>
              <a:spcAft>
                <a:spcPts val="0"/>
              </a:spcAft>
              <a:buClr>
                <a:schemeClr val="dk1"/>
              </a:buClr>
              <a:buSzPts val="1200"/>
              <a:buFont typeface="Calibri"/>
              <a:buNone/>
            </a:pPr>
            <a:r>
              <a:rPr lang="en-GB"/>
              <a:t>Script: </a:t>
            </a:r>
            <a:endParaRPr/>
          </a:p>
          <a:p>
            <a:pPr indent="0" lvl="0" marL="0" rtl="0" algn="l">
              <a:spcBef>
                <a:spcPts val="0"/>
              </a:spcBef>
              <a:spcAft>
                <a:spcPts val="0"/>
              </a:spcAft>
              <a:buClr>
                <a:schemeClr val="dk1"/>
              </a:buClr>
              <a:buSzPts val="1200"/>
              <a:buFont typeface="Calibri"/>
              <a:buNone/>
            </a:pPr>
            <a:r>
              <a:rPr lang="en-GB"/>
              <a:t>There is an abundance of good practice already taking place around the college.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Our request to you is to apply the SDGs to your teaching wherever possible. Teaching values for sustainable development will be most impactful when it is part of regular discussion and is imbedded in our regular delivery as oppose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0"/>
          <p:cNvSpPr/>
          <p:nvPr>
            <p:ph idx="2" type="pic"/>
          </p:nvPr>
        </p:nvSpPr>
        <p:spPr>
          <a:xfrm>
            <a:off x="5183188" y="987425"/>
            <a:ext cx="6172200" cy="4873625"/>
          </a:xfrm>
          <a:prstGeom prst="rect">
            <a:avLst/>
          </a:prstGeom>
          <a:noFill/>
          <a:ln>
            <a:noFill/>
          </a:ln>
        </p:spPr>
      </p:sp>
      <p:sp>
        <p:nvSpPr>
          <p:cNvPr id="74" name="Google Shape;74;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2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2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2" name="Google Shape;32;p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0"/>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0"/>
          <p:cNvSpPr/>
          <p:nvPr/>
        </p:nvSpPr>
        <p:spPr>
          <a:xfrm>
            <a:off x="0" y="0"/>
            <a:ext cx="12192000" cy="6858000"/>
          </a:xfrm>
          <a:prstGeom prst="rect">
            <a:avLst/>
          </a:prstGeom>
          <a:solidFill>
            <a:schemeClr val="lt1">
              <a:alpha val="64705"/>
            </a:schemeClr>
          </a:solidFill>
          <a:ln cap="flat" cmpd="sng" w="2857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4.jp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jp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jpg"/><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title"/>
          </p:nvPr>
        </p:nvSpPr>
        <p:spPr>
          <a:xfrm>
            <a:off x="838200" y="365126"/>
            <a:ext cx="10515600" cy="3159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What we have done and we are doing</a:t>
            </a:r>
            <a:endParaRPr/>
          </a:p>
        </p:txBody>
      </p:sp>
      <p:sp>
        <p:nvSpPr>
          <p:cNvPr id="95" name="Google Shape;95;p1"/>
          <p:cNvSpPr txBox="1"/>
          <p:nvPr>
            <p:ph idx="1" type="body"/>
          </p:nvPr>
        </p:nvSpPr>
        <p:spPr>
          <a:xfrm>
            <a:off x="232475" y="945397"/>
            <a:ext cx="11121325" cy="523156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b="1" lang="en-GB"/>
              <a:t>Incorporating SDGs into lessons in teacher ed- </a:t>
            </a:r>
            <a:r>
              <a:rPr b="1" i="1" lang="en-GB"/>
              <a:t>done and ongoing</a:t>
            </a:r>
            <a:endParaRPr/>
          </a:p>
          <a:p>
            <a:pPr indent="-228600" lvl="1" marL="685800" rtl="0" algn="l">
              <a:lnSpc>
                <a:spcPct val="90000"/>
              </a:lnSpc>
              <a:spcBef>
                <a:spcPts val="500"/>
              </a:spcBef>
              <a:spcAft>
                <a:spcPts val="0"/>
              </a:spcAft>
              <a:buClr>
                <a:schemeClr val="dk1"/>
              </a:buClr>
              <a:buSzPct val="100000"/>
              <a:buChar char="•"/>
            </a:pPr>
            <a:r>
              <a:rPr b="1" lang="en-GB"/>
              <a:t>Roller banners - </a:t>
            </a:r>
            <a:r>
              <a:rPr b="1" i="1" lang="en-GB"/>
              <a:t>done</a:t>
            </a:r>
            <a:endParaRPr/>
          </a:p>
          <a:p>
            <a:pPr indent="-228600" lvl="1" marL="685800" rtl="0" algn="l">
              <a:lnSpc>
                <a:spcPct val="90000"/>
              </a:lnSpc>
              <a:spcBef>
                <a:spcPts val="500"/>
              </a:spcBef>
              <a:spcAft>
                <a:spcPts val="0"/>
              </a:spcAft>
              <a:buClr>
                <a:schemeClr val="dk1"/>
              </a:buClr>
              <a:buSzPct val="100000"/>
              <a:buChar char="•"/>
            </a:pPr>
            <a:r>
              <a:rPr b="1" lang="en-GB"/>
              <a:t>Policy updates- meeting with quality manager next week</a:t>
            </a:r>
            <a:endParaRPr/>
          </a:p>
          <a:p>
            <a:pPr indent="-228600" lvl="2" marL="1143000" rtl="0" algn="l">
              <a:lnSpc>
                <a:spcPct val="90000"/>
              </a:lnSpc>
              <a:spcBef>
                <a:spcPts val="500"/>
              </a:spcBef>
              <a:spcAft>
                <a:spcPts val="0"/>
              </a:spcAft>
              <a:buClr>
                <a:schemeClr val="dk1"/>
              </a:buClr>
              <a:buSzPct val="100000"/>
              <a:buChar char="•"/>
            </a:pPr>
            <a:r>
              <a:rPr b="1" lang="en-GB"/>
              <a:t>Supported to risk assess how a policy aligns with an SDG. </a:t>
            </a:r>
            <a:endParaRPr/>
          </a:p>
          <a:p>
            <a:pPr indent="-228600" lvl="3" marL="1600200" rtl="0" algn="l">
              <a:lnSpc>
                <a:spcPct val="90000"/>
              </a:lnSpc>
              <a:spcBef>
                <a:spcPts val="500"/>
              </a:spcBef>
              <a:spcAft>
                <a:spcPts val="0"/>
              </a:spcAft>
              <a:buClr>
                <a:schemeClr val="dk1"/>
              </a:buClr>
              <a:buSzPct val="100000"/>
              <a:buChar char="•"/>
            </a:pPr>
            <a:r>
              <a:rPr b="1" lang="en-GB"/>
              <a:t>E.g. 5.1 – 5.4 is SDG 5 on gender equality rated 1-4 for poor to excellent</a:t>
            </a:r>
            <a:endParaRPr/>
          </a:p>
          <a:p>
            <a:pPr indent="-228600" lvl="3" marL="1600200" rtl="0" algn="l">
              <a:lnSpc>
                <a:spcPct val="90000"/>
              </a:lnSpc>
              <a:spcBef>
                <a:spcPts val="500"/>
              </a:spcBef>
              <a:spcAft>
                <a:spcPts val="0"/>
              </a:spcAft>
              <a:buClr>
                <a:schemeClr val="dk1"/>
              </a:buClr>
              <a:buSzPct val="100000"/>
              <a:buChar char="•"/>
            </a:pPr>
            <a:r>
              <a:rPr b="1" lang="en-GB"/>
              <a:t>Do we have a sustainability policy, who does it pertain to?</a:t>
            </a:r>
            <a:endParaRPr/>
          </a:p>
          <a:p>
            <a:pPr indent="-228600" lvl="3" marL="1600200" rtl="0" algn="l">
              <a:lnSpc>
                <a:spcPct val="90000"/>
              </a:lnSpc>
              <a:spcBef>
                <a:spcPts val="500"/>
              </a:spcBef>
              <a:spcAft>
                <a:spcPts val="0"/>
              </a:spcAft>
              <a:buClr>
                <a:schemeClr val="dk1"/>
              </a:buClr>
              <a:buSzPct val="100000"/>
              <a:buChar char="•"/>
            </a:pPr>
            <a:r>
              <a:rPr b="1" lang="en-GB"/>
              <a:t>Preparing a robust display of SDG alignment to future proof against when there is more expectation </a:t>
            </a:r>
            <a:endParaRPr/>
          </a:p>
          <a:p>
            <a:pPr indent="-228600" lvl="3" marL="1600200" rtl="0" algn="l">
              <a:lnSpc>
                <a:spcPct val="90000"/>
              </a:lnSpc>
              <a:spcBef>
                <a:spcPts val="500"/>
              </a:spcBef>
              <a:spcAft>
                <a:spcPts val="0"/>
              </a:spcAft>
              <a:buClr>
                <a:schemeClr val="dk1"/>
              </a:buClr>
              <a:buSzPct val="100000"/>
              <a:buChar char="•"/>
            </a:pPr>
            <a:r>
              <a:rPr b="1" lang="en-GB"/>
              <a:t>The policies are kind of “our rules” having the SDGs present gives weight and impetus to the SDGs.</a:t>
            </a:r>
            <a:endParaRPr/>
          </a:p>
          <a:p>
            <a:pPr indent="-228600" lvl="1" marL="685800" rtl="0" algn="l">
              <a:lnSpc>
                <a:spcPct val="90000"/>
              </a:lnSpc>
              <a:spcBef>
                <a:spcPts val="500"/>
              </a:spcBef>
              <a:spcAft>
                <a:spcPts val="0"/>
              </a:spcAft>
              <a:buClr>
                <a:schemeClr val="dk1"/>
              </a:buClr>
              <a:buSzPct val="100000"/>
              <a:buChar char="•"/>
            </a:pPr>
            <a:r>
              <a:rPr b="1" lang="en-GB"/>
              <a:t>SDGs on the tv screens- </a:t>
            </a:r>
            <a:r>
              <a:rPr b="1" i="1" lang="en-GB"/>
              <a:t>done</a:t>
            </a:r>
            <a:endParaRPr/>
          </a:p>
          <a:p>
            <a:pPr indent="-228600" lvl="1" marL="685800" rtl="0" algn="l">
              <a:lnSpc>
                <a:spcPct val="90000"/>
              </a:lnSpc>
              <a:spcBef>
                <a:spcPts val="500"/>
              </a:spcBef>
              <a:spcAft>
                <a:spcPts val="0"/>
              </a:spcAft>
              <a:buClr>
                <a:schemeClr val="dk1"/>
              </a:buClr>
              <a:buSzPct val="100000"/>
              <a:buChar char="•"/>
            </a:pPr>
            <a:r>
              <a:rPr b="1" lang="en-GB"/>
              <a:t>Log in Screens to have rolling SDG load pages with infographics and QR codes- </a:t>
            </a:r>
            <a:r>
              <a:rPr b="1" i="1" lang="en-GB"/>
              <a:t>pending</a:t>
            </a:r>
            <a:endParaRPr/>
          </a:p>
          <a:p>
            <a:pPr indent="-7747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b="1" lang="en-GB"/>
              <a:t>SDG themed content delivered to 106 students on 4 courses another 26 next week and a fifth course.</a:t>
            </a:r>
            <a:endParaRPr/>
          </a:p>
          <a:p>
            <a:pPr indent="-228600" lvl="3" marL="1600200" rtl="0" algn="l">
              <a:lnSpc>
                <a:spcPct val="90000"/>
              </a:lnSpc>
              <a:spcBef>
                <a:spcPts val="500"/>
              </a:spcBef>
              <a:spcAft>
                <a:spcPts val="0"/>
              </a:spcAft>
              <a:buClr>
                <a:schemeClr val="dk1"/>
              </a:buClr>
              <a:buSzPct val="100000"/>
              <a:buChar char="•"/>
            </a:pPr>
            <a:r>
              <a:rPr b="1" lang="en-GB"/>
              <a:t>Need to get our surveys out.</a:t>
            </a:r>
            <a:endParaRPr/>
          </a:p>
          <a:p>
            <a:pPr indent="0" lvl="0" marL="0" rtl="0" algn="l">
              <a:lnSpc>
                <a:spcPct val="90000"/>
              </a:lnSpc>
              <a:spcBef>
                <a:spcPts val="1000"/>
              </a:spcBef>
              <a:spcAft>
                <a:spcPts val="0"/>
              </a:spcAft>
              <a:buClr>
                <a:schemeClr val="dk1"/>
              </a:buClr>
              <a:buSzPct val="100000"/>
              <a:buNone/>
            </a:pPr>
            <a:r>
              <a:rPr b="1" lang="en-GB"/>
              <a:t> </a:t>
            </a:r>
            <a:endParaRPr/>
          </a:p>
          <a:p>
            <a:pPr indent="-228600" lvl="0" marL="228600" rtl="0" algn="l">
              <a:lnSpc>
                <a:spcPct val="90000"/>
              </a:lnSpc>
              <a:spcBef>
                <a:spcPts val="1000"/>
              </a:spcBef>
              <a:spcAft>
                <a:spcPts val="0"/>
              </a:spcAft>
              <a:buClr>
                <a:schemeClr val="dk1"/>
              </a:buClr>
              <a:buSzPct val="100000"/>
              <a:buChar char="•"/>
            </a:pPr>
            <a:r>
              <a:rPr b="1" lang="en-GB"/>
              <a:t>First influencer meeting on the 3</a:t>
            </a:r>
            <a:r>
              <a:rPr b="1" baseline="30000" lang="en-GB"/>
              <a:t>rd</a:t>
            </a:r>
            <a:r>
              <a:rPr b="1" lang="en-GB"/>
              <a:t>- went well, feedback on staff training presentation and planning for procurement teams to question college suppliers about their sustainability practices and policies.</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10"/>
          <p:cNvGrpSpPr/>
          <p:nvPr/>
        </p:nvGrpSpPr>
        <p:grpSpPr>
          <a:xfrm>
            <a:off x="3870400" y="660616"/>
            <a:ext cx="1829289" cy="1800000"/>
            <a:chOff x="6187012" y="722708"/>
            <a:chExt cx="1829289" cy="1800000"/>
          </a:xfrm>
        </p:grpSpPr>
        <p:pic>
          <p:nvPicPr>
            <p:cNvPr id="172" name="Google Shape;172;p10"/>
            <p:cNvPicPr preferRelativeResize="0"/>
            <p:nvPr/>
          </p:nvPicPr>
          <p:blipFill rotWithShape="1">
            <a:blip r:embed="rId3">
              <a:alphaModFix/>
            </a:blip>
            <a:srcRect b="54864" l="50813" r="34034" t="20611"/>
            <a:stretch/>
          </p:blipFill>
          <p:spPr>
            <a:xfrm>
              <a:off x="6187012" y="722708"/>
              <a:ext cx="1829289" cy="1800000"/>
            </a:xfrm>
            <a:prstGeom prst="rect">
              <a:avLst/>
            </a:prstGeom>
            <a:noFill/>
            <a:ln>
              <a:noFill/>
            </a:ln>
          </p:spPr>
        </p:pic>
        <p:sp>
          <p:nvSpPr>
            <p:cNvPr id="173" name="Google Shape;173;p10"/>
            <p:cNvSpPr/>
            <p:nvPr/>
          </p:nvSpPr>
          <p:spPr>
            <a:xfrm>
              <a:off x="6279765" y="739640"/>
              <a:ext cx="1399822" cy="643248"/>
            </a:xfrm>
            <a:prstGeom prst="rect">
              <a:avLst/>
            </a:prstGeom>
            <a:solidFill>
              <a:srgbClr val="C21F32"/>
            </a:solidFill>
            <a:ln cap="flat" cmpd="sng" w="12700">
              <a:solidFill>
                <a:srgbClr val="C21F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4" name="Google Shape;174;p10"/>
          <p:cNvGrpSpPr/>
          <p:nvPr/>
        </p:nvGrpSpPr>
        <p:grpSpPr>
          <a:xfrm>
            <a:off x="1241357" y="660616"/>
            <a:ext cx="1829289" cy="1800000"/>
            <a:chOff x="2404110" y="2593909"/>
            <a:chExt cx="1829289" cy="1800000"/>
          </a:xfrm>
        </p:grpSpPr>
        <p:pic>
          <p:nvPicPr>
            <p:cNvPr id="175" name="Google Shape;175;p10"/>
            <p:cNvPicPr preferRelativeResize="0"/>
            <p:nvPr/>
          </p:nvPicPr>
          <p:blipFill rotWithShape="1">
            <a:blip r:embed="rId3">
              <a:alphaModFix/>
            </a:blip>
            <a:srcRect b="27387" l="17042" r="67806" t="48088"/>
            <a:stretch/>
          </p:blipFill>
          <p:spPr>
            <a:xfrm>
              <a:off x="2404110" y="2593909"/>
              <a:ext cx="1829289" cy="1800000"/>
            </a:xfrm>
            <a:prstGeom prst="rect">
              <a:avLst/>
            </a:prstGeom>
            <a:noFill/>
            <a:ln>
              <a:noFill/>
            </a:ln>
          </p:spPr>
        </p:pic>
        <p:sp>
          <p:nvSpPr>
            <p:cNvPr id="176" name="Google Shape;176;p10"/>
            <p:cNvSpPr/>
            <p:nvPr/>
          </p:nvSpPr>
          <p:spPr>
            <a:xfrm>
              <a:off x="2454069" y="2667286"/>
              <a:ext cx="1746706" cy="643248"/>
            </a:xfrm>
            <a:prstGeom prst="rect">
              <a:avLst/>
            </a:prstGeom>
            <a:solidFill>
              <a:srgbClr val="8F1838"/>
            </a:solidFill>
            <a:ln cap="flat" cmpd="sng" w="12700">
              <a:solidFill>
                <a:srgbClr val="8F1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7" name="Google Shape;177;p10"/>
          <p:cNvGrpSpPr/>
          <p:nvPr/>
        </p:nvGrpSpPr>
        <p:grpSpPr>
          <a:xfrm>
            <a:off x="6499443" y="660616"/>
            <a:ext cx="1802599" cy="1800000"/>
            <a:chOff x="8090534" y="2593909"/>
            <a:chExt cx="1802599" cy="1800000"/>
          </a:xfrm>
        </p:grpSpPr>
        <p:pic>
          <p:nvPicPr>
            <p:cNvPr id="178" name="Google Shape;178;p10"/>
            <p:cNvPicPr preferRelativeResize="0"/>
            <p:nvPr/>
          </p:nvPicPr>
          <p:blipFill rotWithShape="1">
            <a:blip r:embed="rId3">
              <a:alphaModFix/>
            </a:blip>
            <a:srcRect b="27387" l="67806" r="17262" t="48088"/>
            <a:stretch/>
          </p:blipFill>
          <p:spPr>
            <a:xfrm>
              <a:off x="8090534" y="2593909"/>
              <a:ext cx="1802599" cy="1800000"/>
            </a:xfrm>
            <a:prstGeom prst="rect">
              <a:avLst/>
            </a:prstGeom>
            <a:noFill/>
            <a:ln>
              <a:noFill/>
            </a:ln>
          </p:spPr>
        </p:pic>
        <p:sp>
          <p:nvSpPr>
            <p:cNvPr id="179" name="Google Shape;179;p10"/>
            <p:cNvSpPr/>
            <p:nvPr/>
          </p:nvSpPr>
          <p:spPr>
            <a:xfrm>
              <a:off x="8101656" y="2616484"/>
              <a:ext cx="1773396" cy="643248"/>
            </a:xfrm>
            <a:prstGeom prst="rect">
              <a:avLst/>
            </a:prstGeom>
            <a:solidFill>
              <a:srgbClr val="FA9D26"/>
            </a:solidFill>
            <a:ln cap="flat" cmpd="sng" w="12700">
              <a:solidFill>
                <a:srgbClr val="FA9D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80" name="Google Shape;180;p10"/>
          <p:cNvGrpSpPr/>
          <p:nvPr/>
        </p:nvGrpSpPr>
        <p:grpSpPr>
          <a:xfrm>
            <a:off x="9101795" y="660616"/>
            <a:ext cx="1802599" cy="1800000"/>
            <a:chOff x="9969292" y="2593909"/>
            <a:chExt cx="1802599" cy="1800000"/>
          </a:xfrm>
        </p:grpSpPr>
        <p:pic>
          <p:nvPicPr>
            <p:cNvPr id="181" name="Google Shape;181;p10"/>
            <p:cNvPicPr preferRelativeResize="0"/>
            <p:nvPr/>
          </p:nvPicPr>
          <p:blipFill rotWithShape="1">
            <a:blip r:embed="rId3">
              <a:alphaModFix/>
            </a:blip>
            <a:srcRect b="27387" l="84579" r="489" t="48088"/>
            <a:stretch/>
          </p:blipFill>
          <p:spPr>
            <a:xfrm>
              <a:off x="9969292" y="2593909"/>
              <a:ext cx="1802599" cy="1800000"/>
            </a:xfrm>
            <a:prstGeom prst="rect">
              <a:avLst/>
            </a:prstGeom>
            <a:noFill/>
            <a:ln>
              <a:noFill/>
            </a:ln>
          </p:spPr>
        </p:pic>
        <p:sp>
          <p:nvSpPr>
            <p:cNvPr id="182" name="Google Shape;182;p10"/>
            <p:cNvSpPr/>
            <p:nvPr/>
          </p:nvSpPr>
          <p:spPr>
            <a:xfrm>
              <a:off x="9980581" y="2684218"/>
              <a:ext cx="1708359" cy="643248"/>
            </a:xfrm>
            <a:prstGeom prst="rect">
              <a:avLst/>
            </a:prstGeom>
            <a:solidFill>
              <a:srgbClr val="CF8E2A"/>
            </a:solidFill>
            <a:ln cap="flat" cmpd="sng" w="12700">
              <a:solidFill>
                <a:srgbClr val="CF8E2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3" name="Google Shape;183;p10"/>
          <p:cNvSpPr/>
          <p:nvPr/>
        </p:nvSpPr>
        <p:spPr>
          <a:xfrm>
            <a:off x="2073836" y="3536314"/>
            <a:ext cx="3533423" cy="801511"/>
          </a:xfrm>
          <a:prstGeom prst="roundRect">
            <a:avLst>
              <a:gd fmla="val 16667" name="adj"/>
            </a:avLst>
          </a:prstGeom>
          <a:solidFill>
            <a:srgbClr val="FFF2CC">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12- Responsible Consumption and Production</a:t>
            </a:r>
            <a:endParaRPr/>
          </a:p>
        </p:txBody>
      </p:sp>
      <p:sp>
        <p:nvSpPr>
          <p:cNvPr id="184" name="Google Shape;184;p10"/>
          <p:cNvSpPr/>
          <p:nvPr/>
        </p:nvSpPr>
        <p:spPr>
          <a:xfrm>
            <a:off x="2072602" y="4953207"/>
            <a:ext cx="3533423" cy="801511"/>
          </a:xfrm>
          <a:prstGeom prst="roundRect">
            <a:avLst>
              <a:gd fmla="val 16667" name="adj"/>
            </a:avLst>
          </a:prstGeom>
          <a:solidFill>
            <a:srgbClr val="D8E2F3">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11- Sustainable Cities and Communities</a:t>
            </a:r>
            <a:endParaRPr/>
          </a:p>
        </p:txBody>
      </p:sp>
      <p:sp>
        <p:nvSpPr>
          <p:cNvPr id="185" name="Google Shape;185;p10"/>
          <p:cNvSpPr/>
          <p:nvPr/>
        </p:nvSpPr>
        <p:spPr>
          <a:xfrm>
            <a:off x="6654534" y="3536314"/>
            <a:ext cx="3533423" cy="801511"/>
          </a:xfrm>
          <a:prstGeom prst="roundRect">
            <a:avLst>
              <a:gd fmla="val 16667" name="adj"/>
            </a:avLst>
          </a:prstGeom>
          <a:solidFill>
            <a:srgbClr val="E1EFD8">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8- Decent Work and Economic Growth</a:t>
            </a:r>
            <a:endParaRPr/>
          </a:p>
        </p:txBody>
      </p:sp>
      <p:sp>
        <p:nvSpPr>
          <p:cNvPr id="186" name="Google Shape;186;p10"/>
          <p:cNvSpPr/>
          <p:nvPr/>
        </p:nvSpPr>
        <p:spPr>
          <a:xfrm>
            <a:off x="6653300" y="4953207"/>
            <a:ext cx="3533423" cy="801511"/>
          </a:xfrm>
          <a:prstGeom prst="roundRect">
            <a:avLst>
              <a:gd fmla="val 16667" name="adj"/>
            </a:avLst>
          </a:prstGeom>
          <a:solidFill>
            <a:srgbClr val="FBE4D4">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4- Quality Education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11"/>
          <p:cNvGrpSpPr/>
          <p:nvPr/>
        </p:nvGrpSpPr>
        <p:grpSpPr>
          <a:xfrm>
            <a:off x="3870400" y="660616"/>
            <a:ext cx="1829289" cy="1800000"/>
            <a:chOff x="6187012" y="722708"/>
            <a:chExt cx="1829289" cy="1800000"/>
          </a:xfrm>
        </p:grpSpPr>
        <p:pic>
          <p:nvPicPr>
            <p:cNvPr id="193" name="Google Shape;193;p11"/>
            <p:cNvPicPr preferRelativeResize="0"/>
            <p:nvPr/>
          </p:nvPicPr>
          <p:blipFill rotWithShape="1">
            <a:blip r:embed="rId3">
              <a:alphaModFix/>
            </a:blip>
            <a:srcRect b="54864" l="50813" r="34034" t="20611"/>
            <a:stretch/>
          </p:blipFill>
          <p:spPr>
            <a:xfrm>
              <a:off x="6187012" y="722708"/>
              <a:ext cx="1829289" cy="1800000"/>
            </a:xfrm>
            <a:prstGeom prst="rect">
              <a:avLst/>
            </a:prstGeom>
            <a:noFill/>
            <a:ln>
              <a:noFill/>
            </a:ln>
          </p:spPr>
        </p:pic>
        <p:sp>
          <p:nvSpPr>
            <p:cNvPr id="194" name="Google Shape;194;p11"/>
            <p:cNvSpPr/>
            <p:nvPr/>
          </p:nvSpPr>
          <p:spPr>
            <a:xfrm>
              <a:off x="6279765" y="739640"/>
              <a:ext cx="1399822" cy="643248"/>
            </a:xfrm>
            <a:prstGeom prst="rect">
              <a:avLst/>
            </a:prstGeom>
            <a:solidFill>
              <a:srgbClr val="C21F32"/>
            </a:solidFill>
            <a:ln cap="flat" cmpd="sng" w="12700">
              <a:solidFill>
                <a:srgbClr val="C21F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95" name="Google Shape;195;p11"/>
          <p:cNvGrpSpPr/>
          <p:nvPr/>
        </p:nvGrpSpPr>
        <p:grpSpPr>
          <a:xfrm>
            <a:off x="1241357" y="660616"/>
            <a:ext cx="1829289" cy="1800000"/>
            <a:chOff x="2404110" y="2593909"/>
            <a:chExt cx="1829289" cy="1800000"/>
          </a:xfrm>
        </p:grpSpPr>
        <p:pic>
          <p:nvPicPr>
            <p:cNvPr id="196" name="Google Shape;196;p11"/>
            <p:cNvPicPr preferRelativeResize="0"/>
            <p:nvPr/>
          </p:nvPicPr>
          <p:blipFill rotWithShape="1">
            <a:blip r:embed="rId3">
              <a:alphaModFix/>
            </a:blip>
            <a:srcRect b="27387" l="17042" r="67806" t="48088"/>
            <a:stretch/>
          </p:blipFill>
          <p:spPr>
            <a:xfrm>
              <a:off x="2404110" y="2593909"/>
              <a:ext cx="1829289" cy="1800000"/>
            </a:xfrm>
            <a:prstGeom prst="rect">
              <a:avLst/>
            </a:prstGeom>
            <a:noFill/>
            <a:ln>
              <a:noFill/>
            </a:ln>
          </p:spPr>
        </p:pic>
        <p:sp>
          <p:nvSpPr>
            <p:cNvPr id="197" name="Google Shape;197;p11"/>
            <p:cNvSpPr/>
            <p:nvPr/>
          </p:nvSpPr>
          <p:spPr>
            <a:xfrm>
              <a:off x="2454069" y="2667286"/>
              <a:ext cx="1746706" cy="643248"/>
            </a:xfrm>
            <a:prstGeom prst="rect">
              <a:avLst/>
            </a:prstGeom>
            <a:solidFill>
              <a:srgbClr val="8F1838"/>
            </a:solidFill>
            <a:ln cap="flat" cmpd="sng" w="12700">
              <a:solidFill>
                <a:srgbClr val="8F1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98" name="Google Shape;198;p11"/>
          <p:cNvGrpSpPr/>
          <p:nvPr/>
        </p:nvGrpSpPr>
        <p:grpSpPr>
          <a:xfrm>
            <a:off x="6499443" y="660616"/>
            <a:ext cx="1802599" cy="1800000"/>
            <a:chOff x="8090534" y="2593909"/>
            <a:chExt cx="1802599" cy="1800000"/>
          </a:xfrm>
        </p:grpSpPr>
        <p:pic>
          <p:nvPicPr>
            <p:cNvPr id="199" name="Google Shape;199;p11"/>
            <p:cNvPicPr preferRelativeResize="0"/>
            <p:nvPr/>
          </p:nvPicPr>
          <p:blipFill rotWithShape="1">
            <a:blip r:embed="rId3">
              <a:alphaModFix/>
            </a:blip>
            <a:srcRect b="27387" l="67806" r="17262" t="48088"/>
            <a:stretch/>
          </p:blipFill>
          <p:spPr>
            <a:xfrm>
              <a:off x="8090534" y="2593909"/>
              <a:ext cx="1802599" cy="1800000"/>
            </a:xfrm>
            <a:prstGeom prst="rect">
              <a:avLst/>
            </a:prstGeom>
            <a:noFill/>
            <a:ln>
              <a:noFill/>
            </a:ln>
          </p:spPr>
        </p:pic>
        <p:sp>
          <p:nvSpPr>
            <p:cNvPr id="200" name="Google Shape;200;p11"/>
            <p:cNvSpPr/>
            <p:nvPr/>
          </p:nvSpPr>
          <p:spPr>
            <a:xfrm>
              <a:off x="8101656" y="2616484"/>
              <a:ext cx="1773396" cy="643248"/>
            </a:xfrm>
            <a:prstGeom prst="rect">
              <a:avLst/>
            </a:prstGeom>
            <a:solidFill>
              <a:srgbClr val="FA9D26"/>
            </a:solidFill>
            <a:ln cap="flat" cmpd="sng" w="12700">
              <a:solidFill>
                <a:srgbClr val="FA9D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01" name="Google Shape;201;p11"/>
          <p:cNvGrpSpPr/>
          <p:nvPr/>
        </p:nvGrpSpPr>
        <p:grpSpPr>
          <a:xfrm>
            <a:off x="9101795" y="660616"/>
            <a:ext cx="1802599" cy="1800000"/>
            <a:chOff x="9969292" y="2593909"/>
            <a:chExt cx="1802599" cy="1800000"/>
          </a:xfrm>
        </p:grpSpPr>
        <p:pic>
          <p:nvPicPr>
            <p:cNvPr id="202" name="Google Shape;202;p11"/>
            <p:cNvPicPr preferRelativeResize="0"/>
            <p:nvPr/>
          </p:nvPicPr>
          <p:blipFill rotWithShape="1">
            <a:blip r:embed="rId3">
              <a:alphaModFix/>
            </a:blip>
            <a:srcRect b="27387" l="84579" r="489" t="48088"/>
            <a:stretch/>
          </p:blipFill>
          <p:spPr>
            <a:xfrm>
              <a:off x="9969292" y="2593909"/>
              <a:ext cx="1802599" cy="1800000"/>
            </a:xfrm>
            <a:prstGeom prst="rect">
              <a:avLst/>
            </a:prstGeom>
            <a:noFill/>
            <a:ln>
              <a:noFill/>
            </a:ln>
          </p:spPr>
        </p:pic>
        <p:sp>
          <p:nvSpPr>
            <p:cNvPr id="203" name="Google Shape;203;p11"/>
            <p:cNvSpPr/>
            <p:nvPr/>
          </p:nvSpPr>
          <p:spPr>
            <a:xfrm>
              <a:off x="9980581" y="2684218"/>
              <a:ext cx="1708359" cy="643248"/>
            </a:xfrm>
            <a:prstGeom prst="rect">
              <a:avLst/>
            </a:prstGeom>
            <a:solidFill>
              <a:srgbClr val="CF8E2A"/>
            </a:solidFill>
            <a:ln cap="flat" cmpd="sng" w="12700">
              <a:solidFill>
                <a:srgbClr val="CF8E2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4" name="Google Shape;204;p11"/>
          <p:cNvSpPr/>
          <p:nvPr/>
        </p:nvSpPr>
        <p:spPr>
          <a:xfrm>
            <a:off x="8322016" y="3382839"/>
            <a:ext cx="3533423" cy="801511"/>
          </a:xfrm>
          <a:prstGeom prst="roundRect">
            <a:avLst>
              <a:gd fmla="val 16667" name="adj"/>
            </a:avLst>
          </a:prstGeom>
          <a:solidFill>
            <a:srgbClr val="FFF2CC">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12- Responsible Consumption and Production</a:t>
            </a:r>
            <a:endParaRPr/>
          </a:p>
        </p:txBody>
      </p:sp>
      <p:sp>
        <p:nvSpPr>
          <p:cNvPr id="205" name="Google Shape;205;p11"/>
          <p:cNvSpPr/>
          <p:nvPr/>
        </p:nvSpPr>
        <p:spPr>
          <a:xfrm>
            <a:off x="5630551" y="2520812"/>
            <a:ext cx="3533423" cy="801511"/>
          </a:xfrm>
          <a:prstGeom prst="roundRect">
            <a:avLst>
              <a:gd fmla="val 16667" name="adj"/>
            </a:avLst>
          </a:prstGeom>
          <a:solidFill>
            <a:srgbClr val="D8E2F3">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11- Sustainable Cities and Communities</a:t>
            </a:r>
            <a:endParaRPr/>
          </a:p>
        </p:txBody>
      </p:sp>
      <p:sp>
        <p:nvSpPr>
          <p:cNvPr id="206" name="Google Shape;206;p11"/>
          <p:cNvSpPr/>
          <p:nvPr/>
        </p:nvSpPr>
        <p:spPr>
          <a:xfrm>
            <a:off x="429730" y="2550924"/>
            <a:ext cx="3533423" cy="801511"/>
          </a:xfrm>
          <a:prstGeom prst="roundRect">
            <a:avLst>
              <a:gd fmla="val 16667" name="adj"/>
            </a:avLst>
          </a:prstGeom>
          <a:solidFill>
            <a:srgbClr val="E1EFD8">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8- Decent Work and Economic Growth</a:t>
            </a:r>
            <a:endParaRPr/>
          </a:p>
        </p:txBody>
      </p:sp>
      <p:sp>
        <p:nvSpPr>
          <p:cNvPr id="207" name="Google Shape;207;p11"/>
          <p:cNvSpPr/>
          <p:nvPr/>
        </p:nvSpPr>
        <p:spPr>
          <a:xfrm>
            <a:off x="3070646" y="3412631"/>
            <a:ext cx="3533423" cy="801511"/>
          </a:xfrm>
          <a:prstGeom prst="roundRect">
            <a:avLst>
              <a:gd fmla="val 16667" name="adj"/>
            </a:avLst>
          </a:prstGeom>
          <a:solidFill>
            <a:srgbClr val="FBE4D4">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4- Quality Education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12"/>
          <p:cNvGrpSpPr/>
          <p:nvPr/>
        </p:nvGrpSpPr>
        <p:grpSpPr>
          <a:xfrm>
            <a:off x="3931523" y="717062"/>
            <a:ext cx="1829289" cy="1800000"/>
            <a:chOff x="4297680" y="722708"/>
            <a:chExt cx="1829289" cy="1800000"/>
          </a:xfrm>
        </p:grpSpPr>
        <p:pic>
          <p:nvPicPr>
            <p:cNvPr id="214" name="Google Shape;214;p12"/>
            <p:cNvPicPr preferRelativeResize="0"/>
            <p:nvPr/>
          </p:nvPicPr>
          <p:blipFill rotWithShape="1">
            <a:blip r:embed="rId3">
              <a:alphaModFix/>
            </a:blip>
            <a:srcRect b="54864" l="33947" r="50900" t="20611"/>
            <a:stretch/>
          </p:blipFill>
          <p:spPr>
            <a:xfrm>
              <a:off x="4297680" y="722708"/>
              <a:ext cx="1829289" cy="1800000"/>
            </a:xfrm>
            <a:prstGeom prst="rect">
              <a:avLst/>
            </a:prstGeom>
            <a:noFill/>
            <a:ln>
              <a:noFill/>
            </a:ln>
          </p:spPr>
        </p:pic>
        <p:sp>
          <p:nvSpPr>
            <p:cNvPr id="215" name="Google Shape;215;p12"/>
            <p:cNvSpPr/>
            <p:nvPr/>
          </p:nvSpPr>
          <p:spPr>
            <a:xfrm>
              <a:off x="4328772" y="739640"/>
              <a:ext cx="1583463" cy="643248"/>
            </a:xfrm>
            <a:prstGeom prst="rect">
              <a:avLst/>
            </a:prstGeom>
            <a:solidFill>
              <a:srgbClr val="279B48"/>
            </a:solidFill>
            <a:ln cap="flat" cmpd="sng" w="12700">
              <a:solidFill>
                <a:srgbClr val="279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6" name="Google Shape;216;p12"/>
          <p:cNvGrpSpPr/>
          <p:nvPr/>
        </p:nvGrpSpPr>
        <p:grpSpPr>
          <a:xfrm>
            <a:off x="1386487" y="717062"/>
            <a:ext cx="1794965" cy="1800000"/>
            <a:chOff x="2421272" y="4427195"/>
            <a:chExt cx="1794965" cy="1800000"/>
          </a:xfrm>
        </p:grpSpPr>
        <p:pic>
          <p:nvPicPr>
            <p:cNvPr id="217" name="Google Shape;217;p12"/>
            <p:cNvPicPr preferRelativeResize="0"/>
            <p:nvPr/>
          </p:nvPicPr>
          <p:blipFill rotWithShape="1">
            <a:blip r:embed="rId3">
              <a:alphaModFix/>
            </a:blip>
            <a:srcRect b="0" l="17042" r="67806" t="75007"/>
            <a:stretch/>
          </p:blipFill>
          <p:spPr>
            <a:xfrm>
              <a:off x="2421272" y="4427195"/>
              <a:ext cx="1794965" cy="1800000"/>
            </a:xfrm>
            <a:prstGeom prst="rect">
              <a:avLst/>
            </a:prstGeom>
            <a:noFill/>
            <a:ln>
              <a:noFill/>
            </a:ln>
          </p:spPr>
        </p:pic>
        <p:sp>
          <p:nvSpPr>
            <p:cNvPr id="218" name="Google Shape;218;p12"/>
            <p:cNvSpPr/>
            <p:nvPr/>
          </p:nvSpPr>
          <p:spPr>
            <a:xfrm>
              <a:off x="2454069" y="4461640"/>
              <a:ext cx="1746706" cy="643248"/>
            </a:xfrm>
            <a:prstGeom prst="rect">
              <a:avLst/>
            </a:prstGeom>
            <a:solidFill>
              <a:srgbClr val="007DBD"/>
            </a:solidFill>
            <a:ln cap="flat" cmpd="sng" w="12700">
              <a:solidFill>
                <a:srgbClr val="007DB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9" name="Google Shape;219;p12"/>
          <p:cNvGrpSpPr/>
          <p:nvPr/>
        </p:nvGrpSpPr>
        <p:grpSpPr>
          <a:xfrm>
            <a:off x="9090244" y="717062"/>
            <a:ext cx="1802599" cy="1800000"/>
            <a:chOff x="9969292" y="722708"/>
            <a:chExt cx="1802599" cy="1800000"/>
          </a:xfrm>
        </p:grpSpPr>
        <p:pic>
          <p:nvPicPr>
            <p:cNvPr id="220" name="Google Shape;220;p12"/>
            <p:cNvPicPr preferRelativeResize="0"/>
            <p:nvPr/>
          </p:nvPicPr>
          <p:blipFill rotWithShape="1">
            <a:blip r:embed="rId3">
              <a:alphaModFix/>
            </a:blip>
            <a:srcRect b="54864" l="84579" r="489" t="20611"/>
            <a:stretch/>
          </p:blipFill>
          <p:spPr>
            <a:xfrm>
              <a:off x="9969292" y="722708"/>
              <a:ext cx="1802599" cy="1800000"/>
            </a:xfrm>
            <a:prstGeom prst="rect">
              <a:avLst/>
            </a:prstGeom>
            <a:noFill/>
            <a:ln>
              <a:noFill/>
            </a:ln>
          </p:spPr>
        </p:pic>
        <p:sp>
          <p:nvSpPr>
            <p:cNvPr id="221" name="Google Shape;221;p12"/>
            <p:cNvSpPr/>
            <p:nvPr/>
          </p:nvSpPr>
          <p:spPr>
            <a:xfrm>
              <a:off x="9976359" y="733994"/>
              <a:ext cx="1583463" cy="643248"/>
            </a:xfrm>
            <a:prstGeom prst="rect">
              <a:avLst/>
            </a:prstGeom>
            <a:solidFill>
              <a:srgbClr val="01AED9"/>
            </a:solidFill>
            <a:ln cap="flat" cmpd="sng" w="12700">
              <a:solidFill>
                <a:srgbClr val="01AE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22" name="Google Shape;222;p12"/>
          <p:cNvGrpSpPr/>
          <p:nvPr/>
        </p:nvGrpSpPr>
        <p:grpSpPr>
          <a:xfrm>
            <a:off x="6510883" y="717062"/>
            <a:ext cx="1829289" cy="1800000"/>
            <a:chOff x="6187012" y="2593909"/>
            <a:chExt cx="1829289" cy="1800000"/>
          </a:xfrm>
        </p:grpSpPr>
        <p:pic>
          <p:nvPicPr>
            <p:cNvPr id="223" name="Google Shape;223;p12"/>
            <p:cNvPicPr preferRelativeResize="0"/>
            <p:nvPr/>
          </p:nvPicPr>
          <p:blipFill rotWithShape="1">
            <a:blip r:embed="rId3">
              <a:alphaModFix/>
            </a:blip>
            <a:srcRect b="27387" l="50813" r="34034" t="48088"/>
            <a:stretch/>
          </p:blipFill>
          <p:spPr>
            <a:xfrm>
              <a:off x="6187012" y="2593909"/>
              <a:ext cx="1829289" cy="1800000"/>
            </a:xfrm>
            <a:prstGeom prst="rect">
              <a:avLst/>
            </a:prstGeom>
            <a:noFill/>
            <a:ln>
              <a:noFill/>
            </a:ln>
          </p:spPr>
        </p:pic>
        <p:sp>
          <p:nvSpPr>
            <p:cNvPr id="224" name="Google Shape;224;p12"/>
            <p:cNvSpPr/>
            <p:nvPr/>
          </p:nvSpPr>
          <p:spPr>
            <a:xfrm>
              <a:off x="6272697" y="2610841"/>
              <a:ext cx="1510233" cy="643248"/>
            </a:xfrm>
            <a:prstGeom prst="rect">
              <a:avLst/>
            </a:prstGeom>
            <a:solidFill>
              <a:srgbClr val="E01483"/>
            </a:solidFill>
            <a:ln cap="flat" cmpd="sng" w="12700">
              <a:solidFill>
                <a:srgbClr val="E01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5" name="Google Shape;225;p12"/>
          <p:cNvSpPr/>
          <p:nvPr/>
        </p:nvSpPr>
        <p:spPr>
          <a:xfrm>
            <a:off x="2073836" y="3536314"/>
            <a:ext cx="3533423" cy="801511"/>
          </a:xfrm>
          <a:prstGeom prst="roundRect">
            <a:avLst>
              <a:gd fmla="val 16667" name="adj"/>
            </a:avLst>
          </a:prstGeom>
          <a:solidFill>
            <a:srgbClr val="FFF2CC">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14- Life Below Water</a:t>
            </a:r>
            <a:endParaRPr/>
          </a:p>
        </p:txBody>
      </p:sp>
      <p:sp>
        <p:nvSpPr>
          <p:cNvPr id="226" name="Google Shape;226;p12"/>
          <p:cNvSpPr/>
          <p:nvPr/>
        </p:nvSpPr>
        <p:spPr>
          <a:xfrm>
            <a:off x="2072602" y="4953207"/>
            <a:ext cx="3533423" cy="801511"/>
          </a:xfrm>
          <a:prstGeom prst="roundRect">
            <a:avLst>
              <a:gd fmla="val 16667" name="adj"/>
            </a:avLst>
          </a:prstGeom>
          <a:solidFill>
            <a:srgbClr val="D8E2F3">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3- Good Health and Well-being</a:t>
            </a:r>
            <a:endParaRPr/>
          </a:p>
        </p:txBody>
      </p:sp>
      <p:sp>
        <p:nvSpPr>
          <p:cNvPr id="227" name="Google Shape;227;p12"/>
          <p:cNvSpPr/>
          <p:nvPr/>
        </p:nvSpPr>
        <p:spPr>
          <a:xfrm>
            <a:off x="6654534" y="3536314"/>
            <a:ext cx="3533423" cy="801511"/>
          </a:xfrm>
          <a:prstGeom prst="roundRect">
            <a:avLst>
              <a:gd fmla="val 16667" name="adj"/>
            </a:avLst>
          </a:prstGeom>
          <a:solidFill>
            <a:srgbClr val="E1EFD8">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10- Reduced Inequalities</a:t>
            </a:r>
            <a:endParaRPr/>
          </a:p>
        </p:txBody>
      </p:sp>
      <p:sp>
        <p:nvSpPr>
          <p:cNvPr id="228" name="Google Shape;228;p12"/>
          <p:cNvSpPr/>
          <p:nvPr/>
        </p:nvSpPr>
        <p:spPr>
          <a:xfrm>
            <a:off x="6653300" y="4953207"/>
            <a:ext cx="3533423" cy="801511"/>
          </a:xfrm>
          <a:prstGeom prst="roundRect">
            <a:avLst>
              <a:gd fmla="val 16667" name="adj"/>
            </a:avLst>
          </a:prstGeom>
          <a:solidFill>
            <a:srgbClr val="FBE4D4">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6- Clean Water and Sanitation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13"/>
          <p:cNvGrpSpPr/>
          <p:nvPr/>
        </p:nvGrpSpPr>
        <p:grpSpPr>
          <a:xfrm>
            <a:off x="3931523" y="717062"/>
            <a:ext cx="1829289" cy="1800000"/>
            <a:chOff x="4297680" y="722708"/>
            <a:chExt cx="1829289" cy="1800000"/>
          </a:xfrm>
        </p:grpSpPr>
        <p:pic>
          <p:nvPicPr>
            <p:cNvPr id="235" name="Google Shape;235;p13"/>
            <p:cNvPicPr preferRelativeResize="0"/>
            <p:nvPr/>
          </p:nvPicPr>
          <p:blipFill rotWithShape="1">
            <a:blip r:embed="rId3">
              <a:alphaModFix/>
            </a:blip>
            <a:srcRect b="54864" l="33947" r="50900" t="20611"/>
            <a:stretch/>
          </p:blipFill>
          <p:spPr>
            <a:xfrm>
              <a:off x="4297680" y="722708"/>
              <a:ext cx="1829289" cy="1800000"/>
            </a:xfrm>
            <a:prstGeom prst="rect">
              <a:avLst/>
            </a:prstGeom>
            <a:noFill/>
            <a:ln>
              <a:noFill/>
            </a:ln>
          </p:spPr>
        </p:pic>
        <p:sp>
          <p:nvSpPr>
            <p:cNvPr id="236" name="Google Shape;236;p13"/>
            <p:cNvSpPr/>
            <p:nvPr/>
          </p:nvSpPr>
          <p:spPr>
            <a:xfrm>
              <a:off x="4328772" y="739640"/>
              <a:ext cx="1583463" cy="643248"/>
            </a:xfrm>
            <a:prstGeom prst="rect">
              <a:avLst/>
            </a:prstGeom>
            <a:solidFill>
              <a:srgbClr val="279B48"/>
            </a:solidFill>
            <a:ln cap="flat" cmpd="sng" w="12700">
              <a:solidFill>
                <a:srgbClr val="279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37" name="Google Shape;237;p13"/>
          <p:cNvGrpSpPr/>
          <p:nvPr/>
        </p:nvGrpSpPr>
        <p:grpSpPr>
          <a:xfrm>
            <a:off x="1386487" y="717062"/>
            <a:ext cx="1794965" cy="1800000"/>
            <a:chOff x="2421272" y="4427195"/>
            <a:chExt cx="1794965" cy="1800000"/>
          </a:xfrm>
        </p:grpSpPr>
        <p:pic>
          <p:nvPicPr>
            <p:cNvPr id="238" name="Google Shape;238;p13"/>
            <p:cNvPicPr preferRelativeResize="0"/>
            <p:nvPr/>
          </p:nvPicPr>
          <p:blipFill rotWithShape="1">
            <a:blip r:embed="rId3">
              <a:alphaModFix/>
            </a:blip>
            <a:srcRect b="0" l="17042" r="67806" t="75007"/>
            <a:stretch/>
          </p:blipFill>
          <p:spPr>
            <a:xfrm>
              <a:off x="2421272" y="4427195"/>
              <a:ext cx="1794965" cy="1800000"/>
            </a:xfrm>
            <a:prstGeom prst="rect">
              <a:avLst/>
            </a:prstGeom>
            <a:noFill/>
            <a:ln>
              <a:noFill/>
            </a:ln>
          </p:spPr>
        </p:pic>
        <p:sp>
          <p:nvSpPr>
            <p:cNvPr id="239" name="Google Shape;239;p13"/>
            <p:cNvSpPr/>
            <p:nvPr/>
          </p:nvSpPr>
          <p:spPr>
            <a:xfrm>
              <a:off x="2454069" y="4461640"/>
              <a:ext cx="1746706" cy="643248"/>
            </a:xfrm>
            <a:prstGeom prst="rect">
              <a:avLst/>
            </a:prstGeom>
            <a:solidFill>
              <a:srgbClr val="007DBD"/>
            </a:solidFill>
            <a:ln cap="flat" cmpd="sng" w="12700">
              <a:solidFill>
                <a:srgbClr val="007DB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40" name="Google Shape;240;p13"/>
          <p:cNvGrpSpPr/>
          <p:nvPr/>
        </p:nvGrpSpPr>
        <p:grpSpPr>
          <a:xfrm>
            <a:off x="9090244" y="717062"/>
            <a:ext cx="1802599" cy="1800000"/>
            <a:chOff x="9969292" y="722708"/>
            <a:chExt cx="1802599" cy="1800000"/>
          </a:xfrm>
        </p:grpSpPr>
        <p:pic>
          <p:nvPicPr>
            <p:cNvPr id="241" name="Google Shape;241;p13"/>
            <p:cNvPicPr preferRelativeResize="0"/>
            <p:nvPr/>
          </p:nvPicPr>
          <p:blipFill rotWithShape="1">
            <a:blip r:embed="rId3">
              <a:alphaModFix/>
            </a:blip>
            <a:srcRect b="54864" l="84579" r="489" t="20611"/>
            <a:stretch/>
          </p:blipFill>
          <p:spPr>
            <a:xfrm>
              <a:off x="9969292" y="722708"/>
              <a:ext cx="1802599" cy="1800000"/>
            </a:xfrm>
            <a:prstGeom prst="rect">
              <a:avLst/>
            </a:prstGeom>
            <a:noFill/>
            <a:ln>
              <a:noFill/>
            </a:ln>
          </p:spPr>
        </p:pic>
        <p:sp>
          <p:nvSpPr>
            <p:cNvPr id="242" name="Google Shape;242;p13"/>
            <p:cNvSpPr/>
            <p:nvPr/>
          </p:nvSpPr>
          <p:spPr>
            <a:xfrm>
              <a:off x="9976359" y="733994"/>
              <a:ext cx="1583463" cy="643248"/>
            </a:xfrm>
            <a:prstGeom prst="rect">
              <a:avLst/>
            </a:prstGeom>
            <a:solidFill>
              <a:srgbClr val="01AED9"/>
            </a:solidFill>
            <a:ln cap="flat" cmpd="sng" w="12700">
              <a:solidFill>
                <a:srgbClr val="01AE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43" name="Google Shape;243;p13"/>
          <p:cNvGrpSpPr/>
          <p:nvPr/>
        </p:nvGrpSpPr>
        <p:grpSpPr>
          <a:xfrm>
            <a:off x="6510883" y="717062"/>
            <a:ext cx="1829289" cy="1800000"/>
            <a:chOff x="6187012" y="2593909"/>
            <a:chExt cx="1829289" cy="1800000"/>
          </a:xfrm>
        </p:grpSpPr>
        <p:pic>
          <p:nvPicPr>
            <p:cNvPr id="244" name="Google Shape;244;p13"/>
            <p:cNvPicPr preferRelativeResize="0"/>
            <p:nvPr/>
          </p:nvPicPr>
          <p:blipFill rotWithShape="1">
            <a:blip r:embed="rId3">
              <a:alphaModFix/>
            </a:blip>
            <a:srcRect b="27387" l="50813" r="34034" t="48088"/>
            <a:stretch/>
          </p:blipFill>
          <p:spPr>
            <a:xfrm>
              <a:off x="6187012" y="2593909"/>
              <a:ext cx="1829289" cy="1800000"/>
            </a:xfrm>
            <a:prstGeom prst="rect">
              <a:avLst/>
            </a:prstGeom>
            <a:noFill/>
            <a:ln>
              <a:noFill/>
            </a:ln>
          </p:spPr>
        </p:pic>
        <p:sp>
          <p:nvSpPr>
            <p:cNvPr id="245" name="Google Shape;245;p13"/>
            <p:cNvSpPr/>
            <p:nvPr/>
          </p:nvSpPr>
          <p:spPr>
            <a:xfrm>
              <a:off x="6272697" y="2610841"/>
              <a:ext cx="1510233" cy="643248"/>
            </a:xfrm>
            <a:prstGeom prst="rect">
              <a:avLst/>
            </a:prstGeom>
            <a:solidFill>
              <a:srgbClr val="E01483"/>
            </a:solidFill>
            <a:ln cap="flat" cmpd="sng" w="12700">
              <a:solidFill>
                <a:srgbClr val="E01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6" name="Google Shape;246;p13"/>
          <p:cNvSpPr/>
          <p:nvPr/>
        </p:nvSpPr>
        <p:spPr>
          <a:xfrm>
            <a:off x="525925" y="2627489"/>
            <a:ext cx="3533423" cy="801511"/>
          </a:xfrm>
          <a:prstGeom prst="roundRect">
            <a:avLst>
              <a:gd fmla="val 16667" name="adj"/>
            </a:avLst>
          </a:prstGeom>
          <a:solidFill>
            <a:srgbClr val="FFF2CC">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14- Life Below Water</a:t>
            </a:r>
            <a:endParaRPr/>
          </a:p>
        </p:txBody>
      </p:sp>
      <p:sp>
        <p:nvSpPr>
          <p:cNvPr id="247" name="Google Shape;247;p13"/>
          <p:cNvSpPr/>
          <p:nvPr/>
        </p:nvSpPr>
        <p:spPr>
          <a:xfrm>
            <a:off x="2977460" y="3536314"/>
            <a:ext cx="3533423" cy="801511"/>
          </a:xfrm>
          <a:prstGeom prst="roundRect">
            <a:avLst>
              <a:gd fmla="val 16667" name="adj"/>
            </a:avLst>
          </a:prstGeom>
          <a:solidFill>
            <a:srgbClr val="D8E2F3">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3- Good Health and Well-being</a:t>
            </a:r>
            <a:endParaRPr/>
          </a:p>
        </p:txBody>
      </p:sp>
      <p:sp>
        <p:nvSpPr>
          <p:cNvPr id="248" name="Google Shape;248;p13"/>
          <p:cNvSpPr/>
          <p:nvPr/>
        </p:nvSpPr>
        <p:spPr>
          <a:xfrm>
            <a:off x="5760812" y="2624376"/>
            <a:ext cx="3533423" cy="801511"/>
          </a:xfrm>
          <a:prstGeom prst="roundRect">
            <a:avLst>
              <a:gd fmla="val 16667" name="adj"/>
            </a:avLst>
          </a:prstGeom>
          <a:solidFill>
            <a:srgbClr val="E1EFD8">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10- Reduced Inequalities</a:t>
            </a:r>
            <a:endParaRPr/>
          </a:p>
        </p:txBody>
      </p:sp>
      <p:sp>
        <p:nvSpPr>
          <p:cNvPr id="249" name="Google Shape;249;p13"/>
          <p:cNvSpPr/>
          <p:nvPr/>
        </p:nvSpPr>
        <p:spPr>
          <a:xfrm>
            <a:off x="8482100" y="3533201"/>
            <a:ext cx="3533423" cy="801511"/>
          </a:xfrm>
          <a:prstGeom prst="roundRect">
            <a:avLst>
              <a:gd fmla="val 16667" name="adj"/>
            </a:avLst>
          </a:prstGeom>
          <a:solidFill>
            <a:srgbClr val="FBE4D4">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6- Clean Water and Sanitation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pSp>
        <p:nvGrpSpPr>
          <p:cNvPr id="255" name="Google Shape;255;p14"/>
          <p:cNvGrpSpPr/>
          <p:nvPr/>
        </p:nvGrpSpPr>
        <p:grpSpPr>
          <a:xfrm>
            <a:off x="1281993" y="564664"/>
            <a:ext cx="1794388" cy="1800000"/>
            <a:chOff x="514349" y="722708"/>
            <a:chExt cx="1794388" cy="1800000"/>
          </a:xfrm>
        </p:grpSpPr>
        <p:pic>
          <p:nvPicPr>
            <p:cNvPr id="256" name="Google Shape;256;p14"/>
            <p:cNvPicPr preferRelativeResize="0"/>
            <p:nvPr/>
          </p:nvPicPr>
          <p:blipFill rotWithShape="1">
            <a:blip r:embed="rId3">
              <a:alphaModFix/>
            </a:blip>
            <a:srcRect b="54864" l="170" r="84966" t="20611"/>
            <a:stretch/>
          </p:blipFill>
          <p:spPr>
            <a:xfrm>
              <a:off x="514349" y="722708"/>
              <a:ext cx="1794388" cy="1800000"/>
            </a:xfrm>
            <a:prstGeom prst="rect">
              <a:avLst/>
            </a:prstGeom>
            <a:noFill/>
            <a:ln>
              <a:noFill/>
            </a:ln>
          </p:spPr>
        </p:pic>
        <p:sp>
          <p:nvSpPr>
            <p:cNvPr id="257" name="Google Shape;257;p14"/>
            <p:cNvSpPr/>
            <p:nvPr/>
          </p:nvSpPr>
          <p:spPr>
            <a:xfrm>
              <a:off x="632178" y="722708"/>
              <a:ext cx="1399822" cy="643248"/>
            </a:xfrm>
            <a:prstGeom prst="rect">
              <a:avLst/>
            </a:prstGeom>
            <a:solidFill>
              <a:srgbClr val="EB1C2E"/>
            </a:solidFill>
            <a:ln cap="flat" cmpd="sng" w="12700">
              <a:solidFill>
                <a:srgbClr val="EB1C2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8" name="Google Shape;258;p14"/>
          <p:cNvGrpSpPr/>
          <p:nvPr/>
        </p:nvGrpSpPr>
        <p:grpSpPr>
          <a:xfrm>
            <a:off x="3892607" y="564664"/>
            <a:ext cx="1794964" cy="1800000"/>
            <a:chOff x="4314842" y="4427195"/>
            <a:chExt cx="1794964" cy="1800000"/>
          </a:xfrm>
        </p:grpSpPr>
        <p:pic>
          <p:nvPicPr>
            <p:cNvPr id="259" name="Google Shape;259;p14"/>
            <p:cNvPicPr preferRelativeResize="0"/>
            <p:nvPr/>
          </p:nvPicPr>
          <p:blipFill rotWithShape="1">
            <a:blip r:embed="rId3">
              <a:alphaModFix/>
            </a:blip>
            <a:srcRect b="0" l="33947" r="50900" t="75007"/>
            <a:stretch/>
          </p:blipFill>
          <p:spPr>
            <a:xfrm>
              <a:off x="4314842" y="4427195"/>
              <a:ext cx="1794964" cy="1800000"/>
            </a:xfrm>
            <a:prstGeom prst="rect">
              <a:avLst/>
            </a:prstGeom>
            <a:noFill/>
            <a:ln>
              <a:noFill/>
            </a:ln>
          </p:spPr>
        </p:pic>
        <p:sp>
          <p:nvSpPr>
            <p:cNvPr id="260" name="Google Shape;260;p14"/>
            <p:cNvSpPr/>
            <p:nvPr/>
          </p:nvSpPr>
          <p:spPr>
            <a:xfrm>
              <a:off x="4321705" y="4461640"/>
              <a:ext cx="1771067" cy="643248"/>
            </a:xfrm>
            <a:prstGeom prst="rect">
              <a:avLst/>
            </a:prstGeom>
            <a:solidFill>
              <a:srgbClr val="3DB049"/>
            </a:solidFill>
            <a:ln cap="flat" cmpd="sng" w="12700">
              <a:solidFill>
                <a:srgbClr val="3D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1" name="Google Shape;261;p14"/>
          <p:cNvGrpSpPr/>
          <p:nvPr/>
        </p:nvGrpSpPr>
        <p:grpSpPr>
          <a:xfrm>
            <a:off x="6498632" y="564664"/>
            <a:ext cx="1794964" cy="1800000"/>
            <a:chOff x="6204174" y="4427195"/>
            <a:chExt cx="1794964" cy="1800000"/>
          </a:xfrm>
        </p:grpSpPr>
        <p:pic>
          <p:nvPicPr>
            <p:cNvPr id="262" name="Google Shape;262;p14"/>
            <p:cNvPicPr preferRelativeResize="0"/>
            <p:nvPr/>
          </p:nvPicPr>
          <p:blipFill rotWithShape="1">
            <a:blip r:embed="rId3">
              <a:alphaModFix/>
            </a:blip>
            <a:srcRect b="0" l="50813" r="34034" t="75007"/>
            <a:stretch/>
          </p:blipFill>
          <p:spPr>
            <a:xfrm>
              <a:off x="6204174" y="4427195"/>
              <a:ext cx="1794964" cy="1800000"/>
            </a:xfrm>
            <a:prstGeom prst="rect">
              <a:avLst/>
            </a:prstGeom>
            <a:noFill/>
            <a:ln>
              <a:noFill/>
            </a:ln>
          </p:spPr>
        </p:pic>
        <p:sp>
          <p:nvSpPr>
            <p:cNvPr id="263" name="Google Shape;263;p14"/>
            <p:cNvSpPr/>
            <p:nvPr/>
          </p:nvSpPr>
          <p:spPr>
            <a:xfrm>
              <a:off x="6272697" y="4439062"/>
              <a:ext cx="1510233" cy="765116"/>
            </a:xfrm>
            <a:prstGeom prst="rect">
              <a:avLst/>
            </a:prstGeom>
            <a:solidFill>
              <a:srgbClr val="02558B"/>
            </a:solidFill>
            <a:ln cap="flat" cmpd="sng" w="12700">
              <a:solidFill>
                <a:srgbClr val="02558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4" name="Google Shape;264;p14"/>
          <p:cNvGrpSpPr/>
          <p:nvPr/>
        </p:nvGrpSpPr>
        <p:grpSpPr>
          <a:xfrm>
            <a:off x="8858178" y="564664"/>
            <a:ext cx="1802599" cy="1800000"/>
            <a:chOff x="8090534" y="722708"/>
            <a:chExt cx="1802599" cy="1800000"/>
          </a:xfrm>
        </p:grpSpPr>
        <p:pic>
          <p:nvPicPr>
            <p:cNvPr id="265" name="Google Shape;265;p14"/>
            <p:cNvPicPr preferRelativeResize="0"/>
            <p:nvPr/>
          </p:nvPicPr>
          <p:blipFill rotWithShape="1">
            <a:blip r:embed="rId3">
              <a:alphaModFix/>
            </a:blip>
            <a:srcRect b="54864" l="67806" r="17262" t="20611"/>
            <a:stretch/>
          </p:blipFill>
          <p:spPr>
            <a:xfrm>
              <a:off x="8090534" y="722708"/>
              <a:ext cx="1802599" cy="1800000"/>
            </a:xfrm>
            <a:prstGeom prst="rect">
              <a:avLst/>
            </a:prstGeom>
            <a:noFill/>
            <a:ln>
              <a:noFill/>
            </a:ln>
          </p:spPr>
        </p:pic>
        <p:sp>
          <p:nvSpPr>
            <p:cNvPr id="266" name="Google Shape;266;p14"/>
            <p:cNvSpPr/>
            <p:nvPr/>
          </p:nvSpPr>
          <p:spPr>
            <a:xfrm>
              <a:off x="8108724" y="733994"/>
              <a:ext cx="1399822" cy="643248"/>
            </a:xfrm>
            <a:prstGeom prst="rect">
              <a:avLst/>
            </a:prstGeom>
            <a:solidFill>
              <a:srgbClr val="EF402B"/>
            </a:solidFill>
            <a:ln cap="flat" cmpd="sng" w="12700">
              <a:solidFill>
                <a:srgbClr val="EF40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7" name="Google Shape;267;p14"/>
          <p:cNvSpPr/>
          <p:nvPr/>
        </p:nvSpPr>
        <p:spPr>
          <a:xfrm>
            <a:off x="2073836" y="3536314"/>
            <a:ext cx="3533423" cy="801511"/>
          </a:xfrm>
          <a:prstGeom prst="roundRect">
            <a:avLst>
              <a:gd fmla="val 16667" name="adj"/>
            </a:avLst>
          </a:prstGeom>
          <a:solidFill>
            <a:srgbClr val="FFF2CC">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  No Poverty</a:t>
            </a:r>
            <a:endParaRPr/>
          </a:p>
        </p:txBody>
      </p:sp>
      <p:sp>
        <p:nvSpPr>
          <p:cNvPr id="268" name="Google Shape;268;p14"/>
          <p:cNvSpPr/>
          <p:nvPr/>
        </p:nvSpPr>
        <p:spPr>
          <a:xfrm>
            <a:off x="2072602" y="4953207"/>
            <a:ext cx="3533423" cy="801511"/>
          </a:xfrm>
          <a:prstGeom prst="roundRect">
            <a:avLst>
              <a:gd fmla="val 16667" name="adj"/>
            </a:avLst>
          </a:prstGeom>
          <a:solidFill>
            <a:srgbClr val="D8E2F3">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5- Gender Equality</a:t>
            </a:r>
            <a:endParaRPr/>
          </a:p>
        </p:txBody>
      </p:sp>
      <p:sp>
        <p:nvSpPr>
          <p:cNvPr id="269" name="Google Shape;269;p14"/>
          <p:cNvSpPr/>
          <p:nvPr/>
        </p:nvSpPr>
        <p:spPr>
          <a:xfrm>
            <a:off x="6654534" y="3536314"/>
            <a:ext cx="3533423" cy="801511"/>
          </a:xfrm>
          <a:prstGeom prst="roundRect">
            <a:avLst>
              <a:gd fmla="val 16667" name="adj"/>
            </a:avLst>
          </a:prstGeom>
          <a:solidFill>
            <a:srgbClr val="E1EFD8">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16- Peace, Justice and Strong Institutions</a:t>
            </a:r>
            <a:endParaRPr/>
          </a:p>
        </p:txBody>
      </p:sp>
      <p:sp>
        <p:nvSpPr>
          <p:cNvPr id="270" name="Google Shape;270;p14"/>
          <p:cNvSpPr/>
          <p:nvPr/>
        </p:nvSpPr>
        <p:spPr>
          <a:xfrm>
            <a:off x="6653300" y="4953207"/>
            <a:ext cx="3533423" cy="801511"/>
          </a:xfrm>
          <a:prstGeom prst="roundRect">
            <a:avLst>
              <a:gd fmla="val 16667" name="adj"/>
            </a:avLst>
          </a:prstGeom>
          <a:solidFill>
            <a:srgbClr val="FBE4D4">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15- Life on Land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pSp>
        <p:nvGrpSpPr>
          <p:cNvPr id="276" name="Google Shape;276;p15"/>
          <p:cNvGrpSpPr/>
          <p:nvPr/>
        </p:nvGrpSpPr>
        <p:grpSpPr>
          <a:xfrm>
            <a:off x="1281993" y="564664"/>
            <a:ext cx="1794388" cy="1800000"/>
            <a:chOff x="514349" y="722708"/>
            <a:chExt cx="1794388" cy="1800000"/>
          </a:xfrm>
        </p:grpSpPr>
        <p:pic>
          <p:nvPicPr>
            <p:cNvPr id="277" name="Google Shape;277;p15"/>
            <p:cNvPicPr preferRelativeResize="0"/>
            <p:nvPr/>
          </p:nvPicPr>
          <p:blipFill rotWithShape="1">
            <a:blip r:embed="rId3">
              <a:alphaModFix/>
            </a:blip>
            <a:srcRect b="54864" l="170" r="84966" t="20611"/>
            <a:stretch/>
          </p:blipFill>
          <p:spPr>
            <a:xfrm>
              <a:off x="514349" y="722708"/>
              <a:ext cx="1794388" cy="1800000"/>
            </a:xfrm>
            <a:prstGeom prst="rect">
              <a:avLst/>
            </a:prstGeom>
            <a:noFill/>
            <a:ln>
              <a:noFill/>
            </a:ln>
          </p:spPr>
        </p:pic>
        <p:sp>
          <p:nvSpPr>
            <p:cNvPr id="278" name="Google Shape;278;p15"/>
            <p:cNvSpPr/>
            <p:nvPr/>
          </p:nvSpPr>
          <p:spPr>
            <a:xfrm>
              <a:off x="632178" y="722708"/>
              <a:ext cx="1399822" cy="643248"/>
            </a:xfrm>
            <a:prstGeom prst="rect">
              <a:avLst/>
            </a:prstGeom>
            <a:solidFill>
              <a:srgbClr val="EB1C2E"/>
            </a:solidFill>
            <a:ln cap="flat" cmpd="sng" w="12700">
              <a:solidFill>
                <a:srgbClr val="EB1C2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79" name="Google Shape;279;p15"/>
          <p:cNvGrpSpPr/>
          <p:nvPr/>
        </p:nvGrpSpPr>
        <p:grpSpPr>
          <a:xfrm>
            <a:off x="3892607" y="564664"/>
            <a:ext cx="1794964" cy="1800000"/>
            <a:chOff x="4314842" y="4427195"/>
            <a:chExt cx="1794964" cy="1800000"/>
          </a:xfrm>
        </p:grpSpPr>
        <p:pic>
          <p:nvPicPr>
            <p:cNvPr id="280" name="Google Shape;280;p15"/>
            <p:cNvPicPr preferRelativeResize="0"/>
            <p:nvPr/>
          </p:nvPicPr>
          <p:blipFill rotWithShape="1">
            <a:blip r:embed="rId3">
              <a:alphaModFix/>
            </a:blip>
            <a:srcRect b="0" l="33947" r="50900" t="75007"/>
            <a:stretch/>
          </p:blipFill>
          <p:spPr>
            <a:xfrm>
              <a:off x="4314842" y="4427195"/>
              <a:ext cx="1794964" cy="1800000"/>
            </a:xfrm>
            <a:prstGeom prst="rect">
              <a:avLst/>
            </a:prstGeom>
            <a:noFill/>
            <a:ln>
              <a:noFill/>
            </a:ln>
          </p:spPr>
        </p:pic>
        <p:sp>
          <p:nvSpPr>
            <p:cNvPr id="281" name="Google Shape;281;p15"/>
            <p:cNvSpPr/>
            <p:nvPr/>
          </p:nvSpPr>
          <p:spPr>
            <a:xfrm>
              <a:off x="4321705" y="4461640"/>
              <a:ext cx="1771067" cy="643248"/>
            </a:xfrm>
            <a:prstGeom prst="rect">
              <a:avLst/>
            </a:prstGeom>
            <a:solidFill>
              <a:srgbClr val="3DB049"/>
            </a:solidFill>
            <a:ln cap="flat" cmpd="sng" w="12700">
              <a:solidFill>
                <a:srgbClr val="3D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2" name="Google Shape;282;p15"/>
          <p:cNvGrpSpPr/>
          <p:nvPr/>
        </p:nvGrpSpPr>
        <p:grpSpPr>
          <a:xfrm>
            <a:off x="6498632" y="564664"/>
            <a:ext cx="1794964" cy="1800000"/>
            <a:chOff x="6204174" y="4427195"/>
            <a:chExt cx="1794964" cy="1800000"/>
          </a:xfrm>
        </p:grpSpPr>
        <p:pic>
          <p:nvPicPr>
            <p:cNvPr id="283" name="Google Shape;283;p15"/>
            <p:cNvPicPr preferRelativeResize="0"/>
            <p:nvPr/>
          </p:nvPicPr>
          <p:blipFill rotWithShape="1">
            <a:blip r:embed="rId3">
              <a:alphaModFix/>
            </a:blip>
            <a:srcRect b="0" l="50813" r="34034" t="75007"/>
            <a:stretch/>
          </p:blipFill>
          <p:spPr>
            <a:xfrm>
              <a:off x="6204174" y="4427195"/>
              <a:ext cx="1794964" cy="1800000"/>
            </a:xfrm>
            <a:prstGeom prst="rect">
              <a:avLst/>
            </a:prstGeom>
            <a:noFill/>
            <a:ln>
              <a:noFill/>
            </a:ln>
          </p:spPr>
        </p:pic>
        <p:sp>
          <p:nvSpPr>
            <p:cNvPr id="284" name="Google Shape;284;p15"/>
            <p:cNvSpPr/>
            <p:nvPr/>
          </p:nvSpPr>
          <p:spPr>
            <a:xfrm>
              <a:off x="6272697" y="4439062"/>
              <a:ext cx="1510233" cy="765116"/>
            </a:xfrm>
            <a:prstGeom prst="rect">
              <a:avLst/>
            </a:prstGeom>
            <a:solidFill>
              <a:srgbClr val="02558B"/>
            </a:solidFill>
            <a:ln cap="flat" cmpd="sng" w="12700">
              <a:solidFill>
                <a:srgbClr val="02558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5" name="Google Shape;285;p15"/>
          <p:cNvGrpSpPr/>
          <p:nvPr/>
        </p:nvGrpSpPr>
        <p:grpSpPr>
          <a:xfrm>
            <a:off x="8858178" y="564664"/>
            <a:ext cx="1802599" cy="1800000"/>
            <a:chOff x="8090534" y="722708"/>
            <a:chExt cx="1802599" cy="1800000"/>
          </a:xfrm>
        </p:grpSpPr>
        <p:pic>
          <p:nvPicPr>
            <p:cNvPr id="286" name="Google Shape;286;p15"/>
            <p:cNvPicPr preferRelativeResize="0"/>
            <p:nvPr/>
          </p:nvPicPr>
          <p:blipFill rotWithShape="1">
            <a:blip r:embed="rId3">
              <a:alphaModFix/>
            </a:blip>
            <a:srcRect b="54864" l="67806" r="17262" t="20611"/>
            <a:stretch/>
          </p:blipFill>
          <p:spPr>
            <a:xfrm>
              <a:off x="8090534" y="722708"/>
              <a:ext cx="1802599" cy="1800000"/>
            </a:xfrm>
            <a:prstGeom prst="rect">
              <a:avLst/>
            </a:prstGeom>
            <a:noFill/>
            <a:ln>
              <a:noFill/>
            </a:ln>
          </p:spPr>
        </p:pic>
        <p:sp>
          <p:nvSpPr>
            <p:cNvPr id="287" name="Google Shape;287;p15"/>
            <p:cNvSpPr/>
            <p:nvPr/>
          </p:nvSpPr>
          <p:spPr>
            <a:xfrm>
              <a:off x="8108724" y="733994"/>
              <a:ext cx="1399822" cy="643248"/>
            </a:xfrm>
            <a:prstGeom prst="rect">
              <a:avLst/>
            </a:prstGeom>
            <a:solidFill>
              <a:srgbClr val="EF402B"/>
            </a:solidFill>
            <a:ln cap="flat" cmpd="sng" w="12700">
              <a:solidFill>
                <a:srgbClr val="EF40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8" name="Google Shape;288;p15"/>
          <p:cNvSpPr/>
          <p:nvPr/>
        </p:nvSpPr>
        <p:spPr>
          <a:xfrm>
            <a:off x="532419" y="2452317"/>
            <a:ext cx="3533423" cy="801511"/>
          </a:xfrm>
          <a:prstGeom prst="roundRect">
            <a:avLst>
              <a:gd fmla="val 16667" name="adj"/>
            </a:avLst>
          </a:prstGeom>
          <a:solidFill>
            <a:srgbClr val="FFF2CC">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  No Poverty</a:t>
            </a:r>
            <a:endParaRPr/>
          </a:p>
        </p:txBody>
      </p:sp>
      <p:sp>
        <p:nvSpPr>
          <p:cNvPr id="289" name="Google Shape;289;p15"/>
          <p:cNvSpPr/>
          <p:nvPr/>
        </p:nvSpPr>
        <p:spPr>
          <a:xfrm>
            <a:off x="8077388" y="3302006"/>
            <a:ext cx="3533423" cy="801511"/>
          </a:xfrm>
          <a:prstGeom prst="roundRect">
            <a:avLst>
              <a:gd fmla="val 16667" name="adj"/>
            </a:avLst>
          </a:prstGeom>
          <a:solidFill>
            <a:srgbClr val="D8E2F3">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5- Gender Equality</a:t>
            </a:r>
            <a:endParaRPr/>
          </a:p>
        </p:txBody>
      </p:sp>
      <p:sp>
        <p:nvSpPr>
          <p:cNvPr id="290" name="Google Shape;290;p15"/>
          <p:cNvSpPr/>
          <p:nvPr/>
        </p:nvSpPr>
        <p:spPr>
          <a:xfrm>
            <a:off x="5687571" y="2432579"/>
            <a:ext cx="3533423" cy="801511"/>
          </a:xfrm>
          <a:prstGeom prst="roundRect">
            <a:avLst>
              <a:gd fmla="val 16667" name="adj"/>
            </a:avLst>
          </a:prstGeom>
          <a:solidFill>
            <a:srgbClr val="E1EFD8">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16- Peace, Justice and Strong Institutions</a:t>
            </a:r>
            <a:endParaRPr/>
          </a:p>
        </p:txBody>
      </p:sp>
      <p:sp>
        <p:nvSpPr>
          <p:cNvPr id="291" name="Google Shape;291;p15"/>
          <p:cNvSpPr/>
          <p:nvPr/>
        </p:nvSpPr>
        <p:spPr>
          <a:xfrm>
            <a:off x="3121111" y="3302006"/>
            <a:ext cx="3533423" cy="801511"/>
          </a:xfrm>
          <a:prstGeom prst="roundRect">
            <a:avLst>
              <a:gd fmla="val 16667" name="adj"/>
            </a:avLst>
          </a:prstGeom>
          <a:solidFill>
            <a:srgbClr val="FBE4D4">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15- Life on Land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pSp>
        <p:nvGrpSpPr>
          <p:cNvPr id="297" name="Google Shape;297;p16"/>
          <p:cNvGrpSpPr/>
          <p:nvPr/>
        </p:nvGrpSpPr>
        <p:grpSpPr>
          <a:xfrm>
            <a:off x="1357894" y="720176"/>
            <a:ext cx="1829289" cy="1800000"/>
            <a:chOff x="2404110" y="722708"/>
            <a:chExt cx="1829289" cy="1800000"/>
          </a:xfrm>
        </p:grpSpPr>
        <p:pic>
          <p:nvPicPr>
            <p:cNvPr id="298" name="Google Shape;298;p16"/>
            <p:cNvPicPr preferRelativeResize="0"/>
            <p:nvPr/>
          </p:nvPicPr>
          <p:blipFill rotWithShape="1">
            <a:blip r:embed="rId3">
              <a:alphaModFix/>
            </a:blip>
            <a:srcRect b="54864" l="17042" r="67806" t="20611"/>
            <a:stretch/>
          </p:blipFill>
          <p:spPr>
            <a:xfrm>
              <a:off x="2404110" y="722708"/>
              <a:ext cx="1829289" cy="1800000"/>
            </a:xfrm>
            <a:prstGeom prst="rect">
              <a:avLst/>
            </a:prstGeom>
            <a:noFill/>
            <a:ln>
              <a:noFill/>
            </a:ln>
          </p:spPr>
        </p:pic>
        <p:sp>
          <p:nvSpPr>
            <p:cNvPr id="299" name="Google Shape;299;p16"/>
            <p:cNvSpPr/>
            <p:nvPr/>
          </p:nvSpPr>
          <p:spPr>
            <a:xfrm>
              <a:off x="2461137" y="739640"/>
              <a:ext cx="1399822" cy="643248"/>
            </a:xfrm>
            <a:prstGeom prst="rect">
              <a:avLst/>
            </a:prstGeom>
            <a:solidFill>
              <a:srgbClr val="D3A02B"/>
            </a:solidFill>
            <a:ln cap="flat" cmpd="sng" w="12700">
              <a:solidFill>
                <a:srgbClr val="D3A0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0" name="Google Shape;300;p16"/>
          <p:cNvGrpSpPr/>
          <p:nvPr/>
        </p:nvGrpSpPr>
        <p:grpSpPr>
          <a:xfrm>
            <a:off x="3922654" y="720176"/>
            <a:ext cx="1794388" cy="1800000"/>
            <a:chOff x="514349" y="2593909"/>
            <a:chExt cx="1794388" cy="1800000"/>
          </a:xfrm>
        </p:grpSpPr>
        <p:pic>
          <p:nvPicPr>
            <p:cNvPr id="301" name="Google Shape;301;p16"/>
            <p:cNvPicPr preferRelativeResize="0"/>
            <p:nvPr/>
          </p:nvPicPr>
          <p:blipFill rotWithShape="1">
            <a:blip r:embed="rId3">
              <a:alphaModFix/>
            </a:blip>
            <a:srcRect b="27387" l="170" r="84966" t="48088"/>
            <a:stretch/>
          </p:blipFill>
          <p:spPr>
            <a:xfrm>
              <a:off x="514349" y="2593909"/>
              <a:ext cx="1794388" cy="1800000"/>
            </a:xfrm>
            <a:prstGeom prst="rect">
              <a:avLst/>
            </a:prstGeom>
            <a:noFill/>
            <a:ln>
              <a:noFill/>
            </a:ln>
          </p:spPr>
        </p:pic>
        <p:sp>
          <p:nvSpPr>
            <p:cNvPr id="302" name="Google Shape;302;p16"/>
            <p:cNvSpPr/>
            <p:nvPr/>
          </p:nvSpPr>
          <p:spPr>
            <a:xfrm>
              <a:off x="613821" y="2593909"/>
              <a:ext cx="1559862" cy="643248"/>
            </a:xfrm>
            <a:prstGeom prst="rect">
              <a:avLst/>
            </a:prstGeom>
            <a:solidFill>
              <a:srgbClr val="FCB712"/>
            </a:solidFill>
            <a:ln cap="flat" cmpd="sng" w="12700">
              <a:solidFill>
                <a:srgbClr val="FCB7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3" name="Google Shape;303;p16"/>
          <p:cNvGrpSpPr/>
          <p:nvPr/>
        </p:nvGrpSpPr>
        <p:grpSpPr>
          <a:xfrm>
            <a:off x="6452513" y="720176"/>
            <a:ext cx="1760718" cy="1800000"/>
            <a:chOff x="531184" y="4427195"/>
            <a:chExt cx="1760718" cy="1800000"/>
          </a:xfrm>
        </p:grpSpPr>
        <p:pic>
          <p:nvPicPr>
            <p:cNvPr id="304" name="Google Shape;304;p16"/>
            <p:cNvPicPr preferRelativeResize="0"/>
            <p:nvPr/>
          </p:nvPicPr>
          <p:blipFill rotWithShape="1">
            <a:blip r:embed="rId3">
              <a:alphaModFix/>
            </a:blip>
            <a:srcRect b="0" l="170" r="84966" t="75007"/>
            <a:stretch/>
          </p:blipFill>
          <p:spPr>
            <a:xfrm>
              <a:off x="531184" y="4427195"/>
              <a:ext cx="1760718" cy="1800000"/>
            </a:xfrm>
            <a:prstGeom prst="rect">
              <a:avLst/>
            </a:prstGeom>
            <a:noFill/>
            <a:ln>
              <a:noFill/>
            </a:ln>
          </p:spPr>
        </p:pic>
        <p:sp>
          <p:nvSpPr>
            <p:cNvPr id="305" name="Google Shape;305;p16"/>
            <p:cNvSpPr/>
            <p:nvPr/>
          </p:nvSpPr>
          <p:spPr>
            <a:xfrm>
              <a:off x="625110" y="4444708"/>
              <a:ext cx="1559862" cy="643248"/>
            </a:xfrm>
            <a:prstGeom prst="rect">
              <a:avLst/>
            </a:prstGeom>
            <a:solidFill>
              <a:srgbClr val="48783E"/>
            </a:solidFill>
            <a:ln cap="flat" cmpd="sng" w="12700">
              <a:solidFill>
                <a:srgbClr val="4878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6" name="Google Shape;306;p16"/>
          <p:cNvGrpSpPr/>
          <p:nvPr/>
        </p:nvGrpSpPr>
        <p:grpSpPr>
          <a:xfrm>
            <a:off x="8948702" y="720176"/>
            <a:ext cx="1829289" cy="1800000"/>
            <a:chOff x="4297680" y="2593909"/>
            <a:chExt cx="1829289" cy="1800000"/>
          </a:xfrm>
        </p:grpSpPr>
        <p:pic>
          <p:nvPicPr>
            <p:cNvPr id="307" name="Google Shape;307;p16"/>
            <p:cNvPicPr preferRelativeResize="0"/>
            <p:nvPr/>
          </p:nvPicPr>
          <p:blipFill rotWithShape="1">
            <a:blip r:embed="rId3">
              <a:alphaModFix/>
            </a:blip>
            <a:srcRect b="27387" l="33947" r="50900" t="48088"/>
            <a:stretch/>
          </p:blipFill>
          <p:spPr>
            <a:xfrm>
              <a:off x="4297680" y="2593909"/>
              <a:ext cx="1829289" cy="1800000"/>
            </a:xfrm>
            <a:prstGeom prst="rect">
              <a:avLst/>
            </a:prstGeom>
            <a:noFill/>
            <a:ln>
              <a:noFill/>
            </a:ln>
          </p:spPr>
        </p:pic>
        <p:sp>
          <p:nvSpPr>
            <p:cNvPr id="308" name="Google Shape;308;p16"/>
            <p:cNvSpPr/>
            <p:nvPr/>
          </p:nvSpPr>
          <p:spPr>
            <a:xfrm>
              <a:off x="4321705" y="2599552"/>
              <a:ext cx="1771067" cy="643248"/>
            </a:xfrm>
            <a:prstGeom prst="rect">
              <a:avLst/>
            </a:prstGeom>
            <a:solidFill>
              <a:srgbClr val="F36D24"/>
            </a:solidFill>
            <a:ln cap="flat" cmpd="sng" w="12700">
              <a:solidFill>
                <a:srgbClr val="F36D2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9" name="Google Shape;309;p16"/>
          <p:cNvSpPr/>
          <p:nvPr/>
        </p:nvSpPr>
        <p:spPr>
          <a:xfrm>
            <a:off x="2073836" y="3536314"/>
            <a:ext cx="3533423" cy="801511"/>
          </a:xfrm>
          <a:prstGeom prst="roundRect">
            <a:avLst>
              <a:gd fmla="val 16667" name="adj"/>
            </a:avLst>
          </a:prstGeom>
          <a:solidFill>
            <a:srgbClr val="FFF2CC">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2- Zero Hunger</a:t>
            </a:r>
            <a:endParaRPr/>
          </a:p>
        </p:txBody>
      </p:sp>
      <p:sp>
        <p:nvSpPr>
          <p:cNvPr id="310" name="Google Shape;310;p16"/>
          <p:cNvSpPr/>
          <p:nvPr/>
        </p:nvSpPr>
        <p:spPr>
          <a:xfrm>
            <a:off x="2072602" y="4953207"/>
            <a:ext cx="3533423" cy="801511"/>
          </a:xfrm>
          <a:prstGeom prst="roundRect">
            <a:avLst>
              <a:gd fmla="val 16667" name="adj"/>
            </a:avLst>
          </a:prstGeom>
          <a:solidFill>
            <a:srgbClr val="D8E2F3">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9- Industry, Innovation and Infrastructure</a:t>
            </a:r>
            <a:endParaRPr/>
          </a:p>
        </p:txBody>
      </p:sp>
      <p:sp>
        <p:nvSpPr>
          <p:cNvPr id="311" name="Google Shape;311;p16"/>
          <p:cNvSpPr/>
          <p:nvPr/>
        </p:nvSpPr>
        <p:spPr>
          <a:xfrm>
            <a:off x="6654534" y="3536314"/>
            <a:ext cx="3533423" cy="801511"/>
          </a:xfrm>
          <a:prstGeom prst="roundRect">
            <a:avLst>
              <a:gd fmla="val 16667" name="adj"/>
            </a:avLst>
          </a:prstGeom>
          <a:solidFill>
            <a:srgbClr val="E1EFD8">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13- Climate Action</a:t>
            </a:r>
            <a:endParaRPr/>
          </a:p>
        </p:txBody>
      </p:sp>
      <p:sp>
        <p:nvSpPr>
          <p:cNvPr id="312" name="Google Shape;312;p16"/>
          <p:cNvSpPr/>
          <p:nvPr/>
        </p:nvSpPr>
        <p:spPr>
          <a:xfrm>
            <a:off x="6653300" y="4953207"/>
            <a:ext cx="3533423" cy="801511"/>
          </a:xfrm>
          <a:prstGeom prst="roundRect">
            <a:avLst>
              <a:gd fmla="val 16667" name="adj"/>
            </a:avLst>
          </a:prstGeom>
          <a:solidFill>
            <a:srgbClr val="FBE4D4">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7- Affordable and Clean Energy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pSp>
        <p:nvGrpSpPr>
          <p:cNvPr id="318" name="Google Shape;318;p17"/>
          <p:cNvGrpSpPr/>
          <p:nvPr/>
        </p:nvGrpSpPr>
        <p:grpSpPr>
          <a:xfrm>
            <a:off x="1357894" y="720176"/>
            <a:ext cx="1829289" cy="1800000"/>
            <a:chOff x="2404110" y="722708"/>
            <a:chExt cx="1829289" cy="1800000"/>
          </a:xfrm>
        </p:grpSpPr>
        <p:pic>
          <p:nvPicPr>
            <p:cNvPr id="319" name="Google Shape;319;p17"/>
            <p:cNvPicPr preferRelativeResize="0"/>
            <p:nvPr/>
          </p:nvPicPr>
          <p:blipFill rotWithShape="1">
            <a:blip r:embed="rId3">
              <a:alphaModFix/>
            </a:blip>
            <a:srcRect b="54864" l="17042" r="67806" t="20611"/>
            <a:stretch/>
          </p:blipFill>
          <p:spPr>
            <a:xfrm>
              <a:off x="2404110" y="722708"/>
              <a:ext cx="1829289" cy="1800000"/>
            </a:xfrm>
            <a:prstGeom prst="rect">
              <a:avLst/>
            </a:prstGeom>
            <a:noFill/>
            <a:ln>
              <a:noFill/>
            </a:ln>
          </p:spPr>
        </p:pic>
        <p:sp>
          <p:nvSpPr>
            <p:cNvPr id="320" name="Google Shape;320;p17"/>
            <p:cNvSpPr/>
            <p:nvPr/>
          </p:nvSpPr>
          <p:spPr>
            <a:xfrm>
              <a:off x="2461137" y="739640"/>
              <a:ext cx="1399822" cy="643248"/>
            </a:xfrm>
            <a:prstGeom prst="rect">
              <a:avLst/>
            </a:prstGeom>
            <a:solidFill>
              <a:srgbClr val="D3A02B"/>
            </a:solidFill>
            <a:ln cap="flat" cmpd="sng" w="12700">
              <a:solidFill>
                <a:srgbClr val="D3A0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21" name="Google Shape;321;p17"/>
          <p:cNvGrpSpPr/>
          <p:nvPr/>
        </p:nvGrpSpPr>
        <p:grpSpPr>
          <a:xfrm>
            <a:off x="3922654" y="720176"/>
            <a:ext cx="1794388" cy="1800000"/>
            <a:chOff x="514349" y="2593909"/>
            <a:chExt cx="1794388" cy="1800000"/>
          </a:xfrm>
        </p:grpSpPr>
        <p:pic>
          <p:nvPicPr>
            <p:cNvPr id="322" name="Google Shape;322;p17"/>
            <p:cNvPicPr preferRelativeResize="0"/>
            <p:nvPr/>
          </p:nvPicPr>
          <p:blipFill rotWithShape="1">
            <a:blip r:embed="rId3">
              <a:alphaModFix/>
            </a:blip>
            <a:srcRect b="27387" l="170" r="84966" t="48088"/>
            <a:stretch/>
          </p:blipFill>
          <p:spPr>
            <a:xfrm>
              <a:off x="514349" y="2593909"/>
              <a:ext cx="1794388" cy="1800000"/>
            </a:xfrm>
            <a:prstGeom prst="rect">
              <a:avLst/>
            </a:prstGeom>
            <a:noFill/>
            <a:ln>
              <a:noFill/>
            </a:ln>
          </p:spPr>
        </p:pic>
        <p:sp>
          <p:nvSpPr>
            <p:cNvPr id="323" name="Google Shape;323;p17"/>
            <p:cNvSpPr/>
            <p:nvPr/>
          </p:nvSpPr>
          <p:spPr>
            <a:xfrm>
              <a:off x="613821" y="2593909"/>
              <a:ext cx="1559862" cy="643248"/>
            </a:xfrm>
            <a:prstGeom prst="rect">
              <a:avLst/>
            </a:prstGeom>
            <a:solidFill>
              <a:srgbClr val="FCB712"/>
            </a:solidFill>
            <a:ln cap="flat" cmpd="sng" w="12700">
              <a:solidFill>
                <a:srgbClr val="FCB7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24" name="Google Shape;324;p17"/>
          <p:cNvGrpSpPr/>
          <p:nvPr/>
        </p:nvGrpSpPr>
        <p:grpSpPr>
          <a:xfrm>
            <a:off x="6452513" y="720176"/>
            <a:ext cx="1760718" cy="1800000"/>
            <a:chOff x="531184" y="4427195"/>
            <a:chExt cx="1760718" cy="1800000"/>
          </a:xfrm>
        </p:grpSpPr>
        <p:pic>
          <p:nvPicPr>
            <p:cNvPr id="325" name="Google Shape;325;p17"/>
            <p:cNvPicPr preferRelativeResize="0"/>
            <p:nvPr/>
          </p:nvPicPr>
          <p:blipFill rotWithShape="1">
            <a:blip r:embed="rId3">
              <a:alphaModFix/>
            </a:blip>
            <a:srcRect b="0" l="170" r="84966" t="75007"/>
            <a:stretch/>
          </p:blipFill>
          <p:spPr>
            <a:xfrm>
              <a:off x="531184" y="4427195"/>
              <a:ext cx="1760718" cy="1800000"/>
            </a:xfrm>
            <a:prstGeom prst="rect">
              <a:avLst/>
            </a:prstGeom>
            <a:noFill/>
            <a:ln>
              <a:noFill/>
            </a:ln>
          </p:spPr>
        </p:pic>
        <p:sp>
          <p:nvSpPr>
            <p:cNvPr id="326" name="Google Shape;326;p17"/>
            <p:cNvSpPr/>
            <p:nvPr/>
          </p:nvSpPr>
          <p:spPr>
            <a:xfrm>
              <a:off x="625110" y="4444708"/>
              <a:ext cx="1559862" cy="643248"/>
            </a:xfrm>
            <a:prstGeom prst="rect">
              <a:avLst/>
            </a:prstGeom>
            <a:solidFill>
              <a:srgbClr val="48783E"/>
            </a:solidFill>
            <a:ln cap="flat" cmpd="sng" w="12700">
              <a:solidFill>
                <a:srgbClr val="4878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27" name="Google Shape;327;p17"/>
          <p:cNvGrpSpPr/>
          <p:nvPr/>
        </p:nvGrpSpPr>
        <p:grpSpPr>
          <a:xfrm>
            <a:off x="8948702" y="720176"/>
            <a:ext cx="1829289" cy="1800000"/>
            <a:chOff x="4297680" y="2593909"/>
            <a:chExt cx="1829289" cy="1800000"/>
          </a:xfrm>
        </p:grpSpPr>
        <p:pic>
          <p:nvPicPr>
            <p:cNvPr id="328" name="Google Shape;328;p17"/>
            <p:cNvPicPr preferRelativeResize="0"/>
            <p:nvPr/>
          </p:nvPicPr>
          <p:blipFill rotWithShape="1">
            <a:blip r:embed="rId3">
              <a:alphaModFix/>
            </a:blip>
            <a:srcRect b="27387" l="33947" r="50900" t="48088"/>
            <a:stretch/>
          </p:blipFill>
          <p:spPr>
            <a:xfrm>
              <a:off x="4297680" y="2593909"/>
              <a:ext cx="1829289" cy="1800000"/>
            </a:xfrm>
            <a:prstGeom prst="rect">
              <a:avLst/>
            </a:prstGeom>
            <a:noFill/>
            <a:ln>
              <a:noFill/>
            </a:ln>
          </p:spPr>
        </p:pic>
        <p:sp>
          <p:nvSpPr>
            <p:cNvPr id="329" name="Google Shape;329;p17"/>
            <p:cNvSpPr/>
            <p:nvPr/>
          </p:nvSpPr>
          <p:spPr>
            <a:xfrm>
              <a:off x="4321705" y="2599552"/>
              <a:ext cx="1771067" cy="643248"/>
            </a:xfrm>
            <a:prstGeom prst="rect">
              <a:avLst/>
            </a:prstGeom>
            <a:solidFill>
              <a:srgbClr val="F36D24"/>
            </a:solidFill>
            <a:ln cap="flat" cmpd="sng" w="12700">
              <a:solidFill>
                <a:srgbClr val="F36D2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0" name="Google Shape;330;p17"/>
          <p:cNvSpPr/>
          <p:nvPr/>
        </p:nvSpPr>
        <p:spPr>
          <a:xfrm>
            <a:off x="636922" y="2627489"/>
            <a:ext cx="3533423" cy="801511"/>
          </a:xfrm>
          <a:prstGeom prst="roundRect">
            <a:avLst>
              <a:gd fmla="val 16667" name="adj"/>
            </a:avLst>
          </a:prstGeom>
          <a:solidFill>
            <a:srgbClr val="FFF2CC">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2- Zero Hunger</a:t>
            </a:r>
            <a:endParaRPr/>
          </a:p>
        </p:txBody>
      </p:sp>
      <p:sp>
        <p:nvSpPr>
          <p:cNvPr id="331" name="Google Shape;331;p17"/>
          <p:cNvSpPr/>
          <p:nvPr/>
        </p:nvSpPr>
        <p:spPr>
          <a:xfrm>
            <a:off x="8091548" y="3536314"/>
            <a:ext cx="3533423" cy="801511"/>
          </a:xfrm>
          <a:prstGeom prst="roundRect">
            <a:avLst>
              <a:gd fmla="val 16667" name="adj"/>
            </a:avLst>
          </a:prstGeom>
          <a:solidFill>
            <a:srgbClr val="D8E2F3">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9- Industry, Innovation and Infrastructure</a:t>
            </a:r>
            <a:endParaRPr/>
          </a:p>
        </p:txBody>
      </p:sp>
      <p:sp>
        <p:nvSpPr>
          <p:cNvPr id="332" name="Google Shape;332;p17"/>
          <p:cNvSpPr/>
          <p:nvPr/>
        </p:nvSpPr>
        <p:spPr>
          <a:xfrm>
            <a:off x="5717042" y="2627488"/>
            <a:ext cx="3533423" cy="801511"/>
          </a:xfrm>
          <a:prstGeom prst="roundRect">
            <a:avLst>
              <a:gd fmla="val 16667" name="adj"/>
            </a:avLst>
          </a:prstGeom>
          <a:solidFill>
            <a:srgbClr val="E1EFD8">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13- Climate Action</a:t>
            </a:r>
            <a:endParaRPr/>
          </a:p>
        </p:txBody>
      </p:sp>
      <p:sp>
        <p:nvSpPr>
          <p:cNvPr id="333" name="Google Shape;333;p17"/>
          <p:cNvSpPr/>
          <p:nvPr/>
        </p:nvSpPr>
        <p:spPr>
          <a:xfrm>
            <a:off x="3187183" y="3536314"/>
            <a:ext cx="3533423" cy="801511"/>
          </a:xfrm>
          <a:prstGeom prst="roundRect">
            <a:avLst>
              <a:gd fmla="val 16667" name="adj"/>
            </a:avLst>
          </a:prstGeom>
          <a:solidFill>
            <a:srgbClr val="FBE4D4">
              <a:alpha val="81960"/>
            </a:srgbClr>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7- Affordable and Clean Energy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18"/>
          <p:cNvPicPr preferRelativeResize="0"/>
          <p:nvPr/>
        </p:nvPicPr>
        <p:blipFill rotWithShape="1">
          <a:blip r:embed="rId3">
            <a:alphaModFix/>
          </a:blip>
          <a:srcRect b="54864" l="170" r="84966" t="20611"/>
          <a:stretch/>
        </p:blipFill>
        <p:spPr>
          <a:xfrm>
            <a:off x="514349" y="722708"/>
            <a:ext cx="1794388" cy="1800000"/>
          </a:xfrm>
          <a:prstGeom prst="rect">
            <a:avLst/>
          </a:prstGeom>
          <a:noFill/>
          <a:ln>
            <a:noFill/>
          </a:ln>
        </p:spPr>
      </p:pic>
      <p:pic>
        <p:nvPicPr>
          <p:cNvPr id="339" name="Google Shape;339;p18"/>
          <p:cNvPicPr preferRelativeResize="0"/>
          <p:nvPr/>
        </p:nvPicPr>
        <p:blipFill rotWithShape="1">
          <a:blip r:embed="rId3">
            <a:alphaModFix/>
          </a:blip>
          <a:srcRect b="54864" l="17042" r="67806" t="20611"/>
          <a:stretch/>
        </p:blipFill>
        <p:spPr>
          <a:xfrm>
            <a:off x="2404110" y="722708"/>
            <a:ext cx="1829289" cy="1800000"/>
          </a:xfrm>
          <a:prstGeom prst="rect">
            <a:avLst/>
          </a:prstGeom>
          <a:noFill/>
          <a:ln>
            <a:noFill/>
          </a:ln>
        </p:spPr>
      </p:pic>
      <p:pic>
        <p:nvPicPr>
          <p:cNvPr id="340" name="Google Shape;340;p18"/>
          <p:cNvPicPr preferRelativeResize="0"/>
          <p:nvPr/>
        </p:nvPicPr>
        <p:blipFill rotWithShape="1">
          <a:blip r:embed="rId3">
            <a:alphaModFix/>
          </a:blip>
          <a:srcRect b="54864" l="33947" r="50900" t="20611"/>
          <a:stretch/>
        </p:blipFill>
        <p:spPr>
          <a:xfrm>
            <a:off x="4297680" y="722708"/>
            <a:ext cx="1829289" cy="1800000"/>
          </a:xfrm>
          <a:prstGeom prst="rect">
            <a:avLst/>
          </a:prstGeom>
          <a:noFill/>
          <a:ln>
            <a:noFill/>
          </a:ln>
        </p:spPr>
      </p:pic>
      <p:pic>
        <p:nvPicPr>
          <p:cNvPr id="341" name="Google Shape;341;p18"/>
          <p:cNvPicPr preferRelativeResize="0"/>
          <p:nvPr/>
        </p:nvPicPr>
        <p:blipFill rotWithShape="1">
          <a:blip r:embed="rId3">
            <a:alphaModFix/>
          </a:blip>
          <a:srcRect b="54864" l="67806" r="17262" t="20611"/>
          <a:stretch/>
        </p:blipFill>
        <p:spPr>
          <a:xfrm>
            <a:off x="8090534" y="722708"/>
            <a:ext cx="1802599" cy="1800000"/>
          </a:xfrm>
          <a:prstGeom prst="rect">
            <a:avLst/>
          </a:prstGeom>
          <a:noFill/>
          <a:ln>
            <a:noFill/>
          </a:ln>
        </p:spPr>
      </p:pic>
      <p:pic>
        <p:nvPicPr>
          <p:cNvPr id="342" name="Google Shape;342;p18"/>
          <p:cNvPicPr preferRelativeResize="0"/>
          <p:nvPr/>
        </p:nvPicPr>
        <p:blipFill rotWithShape="1">
          <a:blip r:embed="rId3">
            <a:alphaModFix/>
          </a:blip>
          <a:srcRect b="54864" l="50813" r="34034" t="20611"/>
          <a:stretch/>
        </p:blipFill>
        <p:spPr>
          <a:xfrm>
            <a:off x="6187012" y="722708"/>
            <a:ext cx="1829289" cy="1800000"/>
          </a:xfrm>
          <a:prstGeom prst="rect">
            <a:avLst/>
          </a:prstGeom>
          <a:noFill/>
          <a:ln>
            <a:noFill/>
          </a:ln>
        </p:spPr>
      </p:pic>
      <p:pic>
        <p:nvPicPr>
          <p:cNvPr id="343" name="Google Shape;343;p18"/>
          <p:cNvPicPr preferRelativeResize="0"/>
          <p:nvPr/>
        </p:nvPicPr>
        <p:blipFill rotWithShape="1">
          <a:blip r:embed="rId3">
            <a:alphaModFix/>
          </a:blip>
          <a:srcRect b="54864" l="84579" r="489" t="20611"/>
          <a:stretch/>
        </p:blipFill>
        <p:spPr>
          <a:xfrm>
            <a:off x="9969292" y="722708"/>
            <a:ext cx="1802599" cy="1800000"/>
          </a:xfrm>
          <a:prstGeom prst="rect">
            <a:avLst/>
          </a:prstGeom>
          <a:noFill/>
          <a:ln>
            <a:noFill/>
          </a:ln>
        </p:spPr>
      </p:pic>
      <p:pic>
        <p:nvPicPr>
          <p:cNvPr id="344" name="Google Shape;344;p18"/>
          <p:cNvPicPr preferRelativeResize="0"/>
          <p:nvPr/>
        </p:nvPicPr>
        <p:blipFill rotWithShape="1">
          <a:blip r:embed="rId3">
            <a:alphaModFix/>
          </a:blip>
          <a:srcRect b="27387" l="170" r="84966" t="48088"/>
          <a:stretch/>
        </p:blipFill>
        <p:spPr>
          <a:xfrm>
            <a:off x="514349" y="2593909"/>
            <a:ext cx="1794388" cy="1800000"/>
          </a:xfrm>
          <a:prstGeom prst="rect">
            <a:avLst/>
          </a:prstGeom>
          <a:noFill/>
          <a:ln>
            <a:noFill/>
          </a:ln>
        </p:spPr>
      </p:pic>
      <p:pic>
        <p:nvPicPr>
          <p:cNvPr id="345" name="Google Shape;345;p18"/>
          <p:cNvPicPr preferRelativeResize="0"/>
          <p:nvPr/>
        </p:nvPicPr>
        <p:blipFill rotWithShape="1">
          <a:blip r:embed="rId3">
            <a:alphaModFix/>
          </a:blip>
          <a:srcRect b="0" l="170" r="84966" t="75007"/>
          <a:stretch/>
        </p:blipFill>
        <p:spPr>
          <a:xfrm>
            <a:off x="531184" y="4427195"/>
            <a:ext cx="1760718" cy="1800000"/>
          </a:xfrm>
          <a:prstGeom prst="rect">
            <a:avLst/>
          </a:prstGeom>
          <a:noFill/>
          <a:ln>
            <a:noFill/>
          </a:ln>
        </p:spPr>
      </p:pic>
      <p:pic>
        <p:nvPicPr>
          <p:cNvPr id="346" name="Google Shape;346;p18"/>
          <p:cNvPicPr preferRelativeResize="0"/>
          <p:nvPr/>
        </p:nvPicPr>
        <p:blipFill rotWithShape="1">
          <a:blip r:embed="rId3">
            <a:alphaModFix/>
          </a:blip>
          <a:srcRect b="27387" l="17042" r="67806" t="48088"/>
          <a:stretch/>
        </p:blipFill>
        <p:spPr>
          <a:xfrm>
            <a:off x="2404110" y="2593909"/>
            <a:ext cx="1829289" cy="1800000"/>
          </a:xfrm>
          <a:prstGeom prst="rect">
            <a:avLst/>
          </a:prstGeom>
          <a:noFill/>
          <a:ln>
            <a:noFill/>
          </a:ln>
        </p:spPr>
      </p:pic>
      <p:pic>
        <p:nvPicPr>
          <p:cNvPr id="347" name="Google Shape;347;p18"/>
          <p:cNvPicPr preferRelativeResize="0"/>
          <p:nvPr/>
        </p:nvPicPr>
        <p:blipFill rotWithShape="1">
          <a:blip r:embed="rId3">
            <a:alphaModFix/>
          </a:blip>
          <a:srcRect b="0" l="17042" r="67806" t="75007"/>
          <a:stretch/>
        </p:blipFill>
        <p:spPr>
          <a:xfrm>
            <a:off x="2421272" y="4427195"/>
            <a:ext cx="1794965" cy="1800000"/>
          </a:xfrm>
          <a:prstGeom prst="rect">
            <a:avLst/>
          </a:prstGeom>
          <a:noFill/>
          <a:ln>
            <a:noFill/>
          </a:ln>
        </p:spPr>
      </p:pic>
      <p:pic>
        <p:nvPicPr>
          <p:cNvPr id="348" name="Google Shape;348;p18"/>
          <p:cNvPicPr preferRelativeResize="0"/>
          <p:nvPr/>
        </p:nvPicPr>
        <p:blipFill rotWithShape="1">
          <a:blip r:embed="rId3">
            <a:alphaModFix/>
          </a:blip>
          <a:srcRect b="27387" l="33947" r="50900" t="48088"/>
          <a:stretch/>
        </p:blipFill>
        <p:spPr>
          <a:xfrm>
            <a:off x="4297680" y="2593909"/>
            <a:ext cx="1829289" cy="1800000"/>
          </a:xfrm>
          <a:prstGeom prst="rect">
            <a:avLst/>
          </a:prstGeom>
          <a:noFill/>
          <a:ln>
            <a:noFill/>
          </a:ln>
        </p:spPr>
      </p:pic>
      <p:pic>
        <p:nvPicPr>
          <p:cNvPr id="349" name="Google Shape;349;p18"/>
          <p:cNvPicPr preferRelativeResize="0"/>
          <p:nvPr/>
        </p:nvPicPr>
        <p:blipFill rotWithShape="1">
          <a:blip r:embed="rId3">
            <a:alphaModFix/>
          </a:blip>
          <a:srcRect b="0" l="33947" r="50900" t="75007"/>
          <a:stretch/>
        </p:blipFill>
        <p:spPr>
          <a:xfrm>
            <a:off x="4314842" y="4427195"/>
            <a:ext cx="1794964" cy="1800000"/>
          </a:xfrm>
          <a:prstGeom prst="rect">
            <a:avLst/>
          </a:prstGeom>
          <a:noFill/>
          <a:ln>
            <a:noFill/>
          </a:ln>
        </p:spPr>
      </p:pic>
      <p:pic>
        <p:nvPicPr>
          <p:cNvPr id="350" name="Google Shape;350;p18"/>
          <p:cNvPicPr preferRelativeResize="0"/>
          <p:nvPr/>
        </p:nvPicPr>
        <p:blipFill rotWithShape="1">
          <a:blip r:embed="rId3">
            <a:alphaModFix/>
          </a:blip>
          <a:srcRect b="27387" l="50813" r="34034" t="48088"/>
          <a:stretch/>
        </p:blipFill>
        <p:spPr>
          <a:xfrm>
            <a:off x="6187012" y="2593909"/>
            <a:ext cx="1829289" cy="1800000"/>
          </a:xfrm>
          <a:prstGeom prst="rect">
            <a:avLst/>
          </a:prstGeom>
          <a:noFill/>
          <a:ln>
            <a:noFill/>
          </a:ln>
        </p:spPr>
      </p:pic>
      <p:pic>
        <p:nvPicPr>
          <p:cNvPr id="351" name="Google Shape;351;p18"/>
          <p:cNvPicPr preferRelativeResize="0"/>
          <p:nvPr/>
        </p:nvPicPr>
        <p:blipFill rotWithShape="1">
          <a:blip r:embed="rId3">
            <a:alphaModFix/>
          </a:blip>
          <a:srcRect b="0" l="50813" r="34034" t="75007"/>
          <a:stretch/>
        </p:blipFill>
        <p:spPr>
          <a:xfrm>
            <a:off x="6204174" y="4427195"/>
            <a:ext cx="1794964" cy="1800000"/>
          </a:xfrm>
          <a:prstGeom prst="rect">
            <a:avLst/>
          </a:prstGeom>
          <a:noFill/>
          <a:ln>
            <a:noFill/>
          </a:ln>
        </p:spPr>
      </p:pic>
      <p:pic>
        <p:nvPicPr>
          <p:cNvPr id="352" name="Google Shape;352;p18"/>
          <p:cNvPicPr preferRelativeResize="0"/>
          <p:nvPr/>
        </p:nvPicPr>
        <p:blipFill rotWithShape="1">
          <a:blip r:embed="rId3">
            <a:alphaModFix/>
          </a:blip>
          <a:srcRect b="27387" l="67806" r="17262" t="48088"/>
          <a:stretch/>
        </p:blipFill>
        <p:spPr>
          <a:xfrm>
            <a:off x="8090534" y="2593909"/>
            <a:ext cx="1802599" cy="1800000"/>
          </a:xfrm>
          <a:prstGeom prst="rect">
            <a:avLst/>
          </a:prstGeom>
          <a:noFill/>
          <a:ln>
            <a:noFill/>
          </a:ln>
        </p:spPr>
      </p:pic>
      <p:pic>
        <p:nvPicPr>
          <p:cNvPr id="353" name="Google Shape;353;p18"/>
          <p:cNvPicPr preferRelativeResize="0"/>
          <p:nvPr/>
        </p:nvPicPr>
        <p:blipFill rotWithShape="1">
          <a:blip r:embed="rId3">
            <a:alphaModFix/>
          </a:blip>
          <a:srcRect b="0" l="67806" r="17262" t="75007"/>
          <a:stretch/>
        </p:blipFill>
        <p:spPr>
          <a:xfrm>
            <a:off x="8107445" y="4427195"/>
            <a:ext cx="1768776" cy="1800000"/>
          </a:xfrm>
          <a:prstGeom prst="rect">
            <a:avLst/>
          </a:prstGeom>
          <a:noFill/>
          <a:ln>
            <a:noFill/>
          </a:ln>
        </p:spPr>
      </p:pic>
      <p:pic>
        <p:nvPicPr>
          <p:cNvPr id="354" name="Google Shape;354;p18"/>
          <p:cNvPicPr preferRelativeResize="0"/>
          <p:nvPr/>
        </p:nvPicPr>
        <p:blipFill rotWithShape="1">
          <a:blip r:embed="rId3">
            <a:alphaModFix/>
          </a:blip>
          <a:srcRect b="27387" l="84579" r="489" t="48088"/>
          <a:stretch/>
        </p:blipFill>
        <p:spPr>
          <a:xfrm>
            <a:off x="9969292" y="2593909"/>
            <a:ext cx="1802599" cy="1800000"/>
          </a:xfrm>
          <a:prstGeom prst="rect">
            <a:avLst/>
          </a:prstGeom>
          <a:noFill/>
          <a:ln>
            <a:noFill/>
          </a:ln>
        </p:spPr>
      </p:pic>
      <p:pic>
        <p:nvPicPr>
          <p:cNvPr id="355" name="Google Shape;355;p18"/>
          <p:cNvPicPr preferRelativeResize="0"/>
          <p:nvPr/>
        </p:nvPicPr>
        <p:blipFill rotWithShape="1">
          <a:blip r:embed="rId3">
            <a:alphaModFix/>
          </a:blip>
          <a:srcRect b="0" l="84579" r="489" t="75007"/>
          <a:stretch/>
        </p:blipFill>
        <p:spPr>
          <a:xfrm>
            <a:off x="9986203" y="4427195"/>
            <a:ext cx="1768776" cy="180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WHAT THE SUSTAINABLE DEVELOPMENT GOALS MEAN TO US – Safaricom" id="360" name="Google Shape;360;p19"/>
          <p:cNvPicPr preferRelativeResize="0"/>
          <p:nvPr/>
        </p:nvPicPr>
        <p:blipFill rotWithShape="1">
          <a:blip r:embed="rId3">
            <a:alphaModFix/>
          </a:blip>
          <a:srcRect b="0" l="0" r="0" t="0"/>
          <a:stretch/>
        </p:blipFill>
        <p:spPr>
          <a:xfrm>
            <a:off x="2874962" y="106680"/>
            <a:ext cx="6442075" cy="6858000"/>
          </a:xfrm>
          <a:prstGeom prst="donut">
            <a:avLst>
              <a:gd fmla="val 25000" name="adj"/>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838200" y="365126"/>
            <a:ext cx="10515600" cy="3159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What we have done and we are doing</a:t>
            </a:r>
            <a:endParaRPr/>
          </a:p>
        </p:txBody>
      </p:sp>
      <p:sp>
        <p:nvSpPr>
          <p:cNvPr id="101" name="Google Shape;101;p2"/>
          <p:cNvSpPr txBox="1"/>
          <p:nvPr>
            <p:ph idx="1" type="body"/>
          </p:nvPr>
        </p:nvSpPr>
        <p:spPr>
          <a:xfrm>
            <a:off x="232475" y="945397"/>
            <a:ext cx="11121325" cy="523156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b="1" lang="en-GB"/>
              <a:t>Liz and I have pre-recorded our staff training, this is being converted into the right format to go on to the mylearning platform next week.</a:t>
            </a:r>
            <a:endParaRPr/>
          </a:p>
          <a:p>
            <a:pPr indent="-90804"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b="1" lang="en-GB"/>
              <a:t>Initial awareness presentation delivered to SLT at Bradford College – </a:t>
            </a:r>
            <a:r>
              <a:rPr b="1" i="1" lang="en-GB"/>
              <a:t>Done</a:t>
            </a:r>
            <a:endParaRPr/>
          </a:p>
          <a:p>
            <a:pPr indent="0" lvl="0" marL="0" rtl="0" algn="l">
              <a:lnSpc>
                <a:spcPct val="90000"/>
              </a:lnSpc>
              <a:spcBef>
                <a:spcPts val="1000"/>
              </a:spcBef>
              <a:spcAft>
                <a:spcPts val="0"/>
              </a:spcAft>
              <a:buClr>
                <a:schemeClr val="dk1"/>
              </a:buClr>
              <a:buSzPct val="100000"/>
              <a:buNone/>
            </a:pPr>
            <a:r>
              <a:rPr b="1" lang="en-GB"/>
              <a:t> </a:t>
            </a:r>
            <a:endParaRPr/>
          </a:p>
          <a:p>
            <a:pPr indent="-228600" lvl="0" marL="228600" rtl="0" algn="l">
              <a:lnSpc>
                <a:spcPct val="90000"/>
              </a:lnSpc>
              <a:spcBef>
                <a:spcPts val="1000"/>
              </a:spcBef>
              <a:spcAft>
                <a:spcPts val="0"/>
              </a:spcAft>
              <a:buClr>
                <a:schemeClr val="dk1"/>
              </a:buClr>
              <a:buSzPct val="100000"/>
              <a:buChar char="•"/>
            </a:pPr>
            <a:r>
              <a:rPr b="1" lang="en-GB"/>
              <a:t>SDG display set up in Teacher Ed, Lister Building- </a:t>
            </a:r>
            <a:r>
              <a:rPr b="1" i="1" lang="en-GB"/>
              <a:t>Done</a:t>
            </a:r>
            <a:endParaRPr/>
          </a:p>
          <a:p>
            <a:pPr indent="0" lvl="0" marL="0" rtl="0" algn="l">
              <a:lnSpc>
                <a:spcPct val="90000"/>
              </a:lnSpc>
              <a:spcBef>
                <a:spcPts val="1000"/>
              </a:spcBef>
              <a:spcAft>
                <a:spcPts val="0"/>
              </a:spcAft>
              <a:buClr>
                <a:schemeClr val="dk1"/>
              </a:buClr>
              <a:buSzPct val="100000"/>
              <a:buNone/>
            </a:pPr>
            <a:r>
              <a:rPr b="1" lang="en-GB"/>
              <a:t> </a:t>
            </a:r>
            <a:endParaRPr/>
          </a:p>
          <a:p>
            <a:pPr indent="-228600" lvl="0" marL="228600" rtl="0" algn="l">
              <a:lnSpc>
                <a:spcPct val="90000"/>
              </a:lnSpc>
              <a:spcBef>
                <a:spcPts val="1000"/>
              </a:spcBef>
              <a:spcAft>
                <a:spcPts val="0"/>
              </a:spcAft>
              <a:buClr>
                <a:schemeClr val="dk1"/>
              </a:buClr>
              <a:buSzPct val="100000"/>
              <a:buChar char="•"/>
            </a:pPr>
            <a:r>
              <a:rPr b="1" lang="en-GB"/>
              <a:t>We have met with Natasha for advice and guidance on displaying SDGs in social spaces- </a:t>
            </a:r>
            <a:r>
              <a:rPr b="1" i="1" lang="en-GB"/>
              <a:t>Done</a:t>
            </a:r>
            <a:endParaRPr/>
          </a:p>
          <a:p>
            <a:pPr indent="0" lvl="0" marL="0" rtl="0" algn="l">
              <a:lnSpc>
                <a:spcPct val="90000"/>
              </a:lnSpc>
              <a:spcBef>
                <a:spcPts val="1000"/>
              </a:spcBef>
              <a:spcAft>
                <a:spcPts val="0"/>
              </a:spcAft>
              <a:buClr>
                <a:schemeClr val="dk1"/>
              </a:buClr>
              <a:buSzPct val="100000"/>
              <a:buNone/>
            </a:pPr>
            <a:r>
              <a:rPr b="1" lang="en-GB"/>
              <a:t> </a:t>
            </a:r>
            <a:endParaRPr/>
          </a:p>
          <a:p>
            <a:pPr indent="-228600" lvl="0" marL="228600" rtl="0" algn="l">
              <a:lnSpc>
                <a:spcPct val="90000"/>
              </a:lnSpc>
              <a:spcBef>
                <a:spcPts val="1000"/>
              </a:spcBef>
              <a:spcAft>
                <a:spcPts val="0"/>
              </a:spcAft>
              <a:buClr>
                <a:schemeClr val="dk1"/>
              </a:buClr>
              <a:buSzPct val="100000"/>
              <a:buChar char="•"/>
            </a:pPr>
            <a:r>
              <a:rPr b="1" lang="en-GB"/>
              <a:t>Greg coming at end of Feb to set up an SDG info stall in social space in main Bradford College building </a:t>
            </a:r>
            <a:endParaRPr/>
          </a:p>
          <a:p>
            <a:pPr indent="0" lvl="0" marL="0" rtl="0" algn="l">
              <a:lnSpc>
                <a:spcPct val="90000"/>
              </a:lnSpc>
              <a:spcBef>
                <a:spcPts val="1000"/>
              </a:spcBef>
              <a:spcAft>
                <a:spcPts val="0"/>
              </a:spcAft>
              <a:buClr>
                <a:schemeClr val="dk1"/>
              </a:buClr>
              <a:buSzPct val="100000"/>
              <a:buNone/>
            </a:pPr>
            <a:r>
              <a:rPr b="1" lang="en-GB"/>
              <a:t> </a:t>
            </a:r>
            <a:endParaRPr/>
          </a:p>
          <a:p>
            <a:pPr indent="-228600" lvl="0" marL="228600" rtl="0" algn="l">
              <a:lnSpc>
                <a:spcPct val="90000"/>
              </a:lnSpc>
              <a:spcBef>
                <a:spcPts val="1000"/>
              </a:spcBef>
              <a:spcAft>
                <a:spcPts val="0"/>
              </a:spcAft>
              <a:buClr>
                <a:schemeClr val="dk1"/>
              </a:buClr>
              <a:buSzPct val="100000"/>
              <a:buChar char="•"/>
            </a:pPr>
            <a:r>
              <a:rPr b="1" lang="en-GB"/>
              <a:t>We want a sustainability manager, unsure if BC will have budget for something like this. Someone who can follow through on actions after March and who can drive development in this area similar to Natasha’s role.</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pSp>
        <p:nvGrpSpPr>
          <p:cNvPr id="107" name="Google Shape;107;p3"/>
          <p:cNvGrpSpPr/>
          <p:nvPr/>
        </p:nvGrpSpPr>
        <p:grpSpPr>
          <a:xfrm>
            <a:off x="4114481" y="189000"/>
            <a:ext cx="6480000" cy="6480000"/>
            <a:chOff x="2874961" y="353122"/>
            <a:chExt cx="6480000" cy="6480000"/>
          </a:xfrm>
        </p:grpSpPr>
        <p:sp>
          <p:nvSpPr>
            <p:cNvPr id="108" name="Google Shape;108;p3"/>
            <p:cNvSpPr/>
            <p:nvPr/>
          </p:nvSpPr>
          <p:spPr>
            <a:xfrm>
              <a:off x="2874961" y="353122"/>
              <a:ext cx="6480000" cy="6480000"/>
            </a:xfrm>
            <a:prstGeom prst="ellipse">
              <a:avLst/>
            </a:prstGeom>
            <a:solidFill>
              <a:schemeClr val="lt1"/>
            </a:solidFill>
            <a:ln cap="flat" cmpd="sng" w="38100">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WHAT THE SUSTAINABLE DEVELOPMENT GOALS MEAN TO US – Safaricom" id="109" name="Google Shape;109;p3"/>
            <p:cNvPicPr preferRelativeResize="0"/>
            <p:nvPr/>
          </p:nvPicPr>
          <p:blipFill rotWithShape="1">
            <a:blip r:embed="rId3">
              <a:alphaModFix/>
            </a:blip>
            <a:srcRect b="5270" l="2673" r="1366" t="4756"/>
            <a:stretch/>
          </p:blipFill>
          <p:spPr>
            <a:xfrm>
              <a:off x="2980226" y="453282"/>
              <a:ext cx="6289790" cy="6300000"/>
            </a:xfrm>
            <a:prstGeom prst="donut">
              <a:avLst>
                <a:gd fmla="val 25000" name="adj"/>
              </a:avLst>
            </a:prstGeom>
            <a:noFill/>
            <a:ln>
              <a:noFill/>
            </a:ln>
          </p:spPr>
        </p:pic>
      </p:grpSp>
      <p:pic>
        <p:nvPicPr>
          <p:cNvPr descr="https://www.westyorkshirecolleges.co.uk/uploads/west_yorkshire_consortium_of_colleges/files/members_area/Strategic_Development_Fund_SDF/WYCC-COLOUR.png" id="110" name="Google Shape;110;p3"/>
          <p:cNvPicPr preferRelativeResize="0"/>
          <p:nvPr/>
        </p:nvPicPr>
        <p:blipFill rotWithShape="1">
          <a:blip r:embed="rId4">
            <a:alphaModFix/>
          </a:blip>
          <a:srcRect b="0" l="0" r="0" t="0"/>
          <a:stretch/>
        </p:blipFill>
        <p:spPr>
          <a:xfrm>
            <a:off x="23060" y="5677667"/>
            <a:ext cx="3136700" cy="1180333"/>
          </a:xfrm>
          <a:prstGeom prst="rect">
            <a:avLst/>
          </a:prstGeom>
          <a:noFill/>
          <a:ln>
            <a:noFill/>
          </a:ln>
        </p:spPr>
      </p:pic>
      <p:pic>
        <p:nvPicPr>
          <p:cNvPr descr="https://www.westyorkshirecolleges.co.uk/uploads/west_yorkshire_consortium_of_colleges/files/members_area/Strategic_Development_Fund_SDF/DfE-Logo-800.jpg" id="111" name="Google Shape;111;p3"/>
          <p:cNvPicPr preferRelativeResize="0"/>
          <p:nvPr/>
        </p:nvPicPr>
        <p:blipFill rotWithShape="1">
          <a:blip r:embed="rId5">
            <a:alphaModFix/>
          </a:blip>
          <a:srcRect b="0" l="0" r="0" t="0"/>
          <a:stretch/>
        </p:blipFill>
        <p:spPr>
          <a:xfrm>
            <a:off x="23060" y="0"/>
            <a:ext cx="2032000" cy="1354666"/>
          </a:xfrm>
          <a:prstGeom prst="rect">
            <a:avLst/>
          </a:prstGeom>
          <a:noFill/>
          <a:ln>
            <a:noFill/>
          </a:ln>
        </p:spPr>
      </p:pic>
      <p:pic>
        <p:nvPicPr>
          <p:cNvPr id="112" name="Google Shape;112;p3"/>
          <p:cNvPicPr preferRelativeResize="0"/>
          <p:nvPr/>
        </p:nvPicPr>
        <p:blipFill rotWithShape="1">
          <a:blip r:embed="rId6">
            <a:alphaModFix/>
          </a:blip>
          <a:srcRect b="0" l="0" r="0" t="0"/>
          <a:stretch/>
        </p:blipFill>
        <p:spPr>
          <a:xfrm>
            <a:off x="5664756" y="3227764"/>
            <a:ext cx="3362445" cy="4787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https://www.westyorkshirecolleges.co.uk/uploads/west_yorkshire_consortium_of_colleges/files/members_area/Strategic_Development_Fund_SDF/WYCC-COLOUR.png" id="117" name="Google Shape;117;p4"/>
          <p:cNvPicPr preferRelativeResize="0"/>
          <p:nvPr/>
        </p:nvPicPr>
        <p:blipFill rotWithShape="1">
          <a:blip r:embed="rId3">
            <a:alphaModFix/>
          </a:blip>
          <a:srcRect b="0" l="0" r="0" t="0"/>
          <a:stretch/>
        </p:blipFill>
        <p:spPr>
          <a:xfrm>
            <a:off x="20320" y="5677667"/>
            <a:ext cx="3136700" cy="1180333"/>
          </a:xfrm>
          <a:prstGeom prst="rect">
            <a:avLst/>
          </a:prstGeom>
          <a:noFill/>
          <a:ln>
            <a:noFill/>
          </a:ln>
        </p:spPr>
      </p:pic>
      <p:pic>
        <p:nvPicPr>
          <p:cNvPr descr="https://www.westyorkshirecolleges.co.uk/uploads/west_yorkshire_consortium_of_colleges/files/members_area/Strategic_Development_Fund_SDF/DfE-Logo-800.jpg" id="118" name="Google Shape;118;p4"/>
          <p:cNvPicPr preferRelativeResize="0"/>
          <p:nvPr/>
        </p:nvPicPr>
        <p:blipFill rotWithShape="1">
          <a:blip r:embed="rId4">
            <a:alphaModFix/>
          </a:blip>
          <a:srcRect b="0" l="0" r="0" t="0"/>
          <a:stretch/>
        </p:blipFill>
        <p:spPr>
          <a:xfrm>
            <a:off x="23060" y="0"/>
            <a:ext cx="2032000" cy="1354666"/>
          </a:xfrm>
          <a:prstGeom prst="rect">
            <a:avLst/>
          </a:prstGeom>
          <a:noFill/>
          <a:ln>
            <a:noFill/>
          </a:ln>
        </p:spPr>
      </p:pic>
      <p:pic>
        <p:nvPicPr>
          <p:cNvPr id="119" name="Google Shape;119;p4" title="UN Sustainable Development Goals - Overview"/>
          <p:cNvPicPr preferRelativeResize="0"/>
          <p:nvPr/>
        </p:nvPicPr>
        <p:blipFill rotWithShape="1">
          <a:blip r:embed="rId5">
            <a:alphaModFix/>
          </a:blip>
          <a:srcRect b="0" l="0" r="0" t="0"/>
          <a:stretch/>
        </p:blipFill>
        <p:spPr>
          <a:xfrm>
            <a:off x="2418080" y="264927"/>
            <a:ext cx="9622649" cy="54127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5"/>
          <p:cNvPicPr preferRelativeResize="0"/>
          <p:nvPr/>
        </p:nvPicPr>
        <p:blipFill rotWithShape="1">
          <a:blip r:embed="rId3">
            <a:alphaModFix/>
          </a:blip>
          <a:srcRect b="0" l="0" r="0" t="0"/>
          <a:stretch/>
        </p:blipFill>
        <p:spPr>
          <a:xfrm>
            <a:off x="5259180" y="2257696"/>
            <a:ext cx="6838640" cy="3534713"/>
          </a:xfrm>
          <a:prstGeom prst="rect">
            <a:avLst/>
          </a:prstGeom>
          <a:noFill/>
          <a:ln>
            <a:noFill/>
          </a:ln>
        </p:spPr>
      </p:pic>
      <p:pic>
        <p:nvPicPr>
          <p:cNvPr descr="https://www.westyorkshirecolleges.co.uk/uploads/west_yorkshire_consortium_of_colleges/files/members_area/Strategic_Development_Fund_SDF/WYCC-COLOUR.png" id="125" name="Google Shape;125;p5"/>
          <p:cNvPicPr preferRelativeResize="0"/>
          <p:nvPr/>
        </p:nvPicPr>
        <p:blipFill rotWithShape="1">
          <a:blip r:embed="rId4">
            <a:alphaModFix/>
          </a:blip>
          <a:srcRect b="0" l="0" r="0" t="0"/>
          <a:stretch/>
        </p:blipFill>
        <p:spPr>
          <a:xfrm>
            <a:off x="9032240" y="44431"/>
            <a:ext cx="3136700" cy="1180333"/>
          </a:xfrm>
          <a:prstGeom prst="rect">
            <a:avLst/>
          </a:prstGeom>
          <a:noFill/>
          <a:ln>
            <a:noFill/>
          </a:ln>
        </p:spPr>
      </p:pic>
      <p:pic>
        <p:nvPicPr>
          <p:cNvPr descr="https://www.westyorkshirecolleges.co.uk/uploads/west_yorkshire_consortium_of_colleges/files/members_area/Strategic_Development_Fund_SDF/DfE-Logo-800.jpg" id="126" name="Google Shape;126;p5"/>
          <p:cNvPicPr preferRelativeResize="0"/>
          <p:nvPr/>
        </p:nvPicPr>
        <p:blipFill rotWithShape="1">
          <a:blip r:embed="rId5">
            <a:alphaModFix/>
          </a:blip>
          <a:srcRect b="0" l="0" r="0" t="0"/>
          <a:stretch/>
        </p:blipFill>
        <p:spPr>
          <a:xfrm>
            <a:off x="23060" y="0"/>
            <a:ext cx="2032000" cy="1354666"/>
          </a:xfrm>
          <a:prstGeom prst="rect">
            <a:avLst/>
          </a:prstGeom>
          <a:noFill/>
          <a:ln>
            <a:noFill/>
          </a:ln>
        </p:spPr>
      </p:pic>
      <p:sp>
        <p:nvSpPr>
          <p:cNvPr id="127" name="Google Shape;127;p5"/>
          <p:cNvSpPr/>
          <p:nvPr/>
        </p:nvSpPr>
        <p:spPr>
          <a:xfrm>
            <a:off x="212400" y="1354666"/>
            <a:ext cx="4857440" cy="5340774"/>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The SDGs can be used as a blueprint for peace and prosperity for the people and the planet - now and into the future </a:t>
            </a:r>
            <a:endParaRPr/>
          </a:p>
          <a:p>
            <a:pPr indent="-171450" lvl="0" marL="285750" marR="0" rtl="0" algn="l">
              <a:spcBef>
                <a:spcPts val="16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16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These 17 SDGs are integrated - they recognise that action in one area will affect outcomes in others, and that development must balance social, economic and environmental sustainability</a:t>
            </a:r>
            <a:endParaRPr/>
          </a:p>
          <a:p>
            <a:pPr indent="0" lvl="0" marL="0" marR="0" rtl="0" algn="l">
              <a:spcBef>
                <a:spcPts val="1600"/>
              </a:spcBef>
              <a:spcAft>
                <a:spcPts val="0"/>
              </a:spcAft>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16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Without anymore information than is on the screen - which would you say your department naturally ‘achieves’…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5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5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500"/>
                                        <p:tgtEl>
                                          <p:spTgt spid="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500"/>
                                        <p:tgtEl>
                                          <p:spTgt spid="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animEffect filter="fade" transition="in">
                                      <p:cBhvr>
                                        <p:cTn dur="500"/>
                                        <p:tgtEl>
                                          <p:spTgt spid="1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https://www.westyorkshirecolleges.co.uk/uploads/west_yorkshire_consortium_of_colleges/files/members_area/Strategic_Development_Fund_SDF/WYCC-COLOUR.png" id="133" name="Google Shape;133;p6"/>
          <p:cNvPicPr preferRelativeResize="0"/>
          <p:nvPr/>
        </p:nvPicPr>
        <p:blipFill rotWithShape="1">
          <a:blip r:embed="rId3">
            <a:alphaModFix/>
          </a:blip>
          <a:srcRect b="0" l="0" r="0" t="0"/>
          <a:stretch/>
        </p:blipFill>
        <p:spPr>
          <a:xfrm>
            <a:off x="9032240" y="44431"/>
            <a:ext cx="3136700" cy="1180333"/>
          </a:xfrm>
          <a:prstGeom prst="rect">
            <a:avLst/>
          </a:prstGeom>
          <a:noFill/>
          <a:ln>
            <a:noFill/>
          </a:ln>
        </p:spPr>
      </p:pic>
      <p:pic>
        <p:nvPicPr>
          <p:cNvPr descr="https://www.westyorkshirecolleges.co.uk/uploads/west_yorkshire_consortium_of_colleges/files/members_area/Strategic_Development_Fund_SDF/DfE-Logo-800.jpg" id="134" name="Google Shape;134;p6"/>
          <p:cNvPicPr preferRelativeResize="0"/>
          <p:nvPr/>
        </p:nvPicPr>
        <p:blipFill rotWithShape="1">
          <a:blip r:embed="rId4">
            <a:alphaModFix/>
          </a:blip>
          <a:srcRect b="0" l="0" r="0" t="0"/>
          <a:stretch/>
        </p:blipFill>
        <p:spPr>
          <a:xfrm>
            <a:off x="23060" y="0"/>
            <a:ext cx="2032000" cy="1354666"/>
          </a:xfrm>
          <a:prstGeom prst="rect">
            <a:avLst/>
          </a:prstGeom>
          <a:noFill/>
          <a:ln>
            <a:noFill/>
          </a:ln>
        </p:spPr>
      </p:pic>
      <p:sp>
        <p:nvSpPr>
          <p:cNvPr id="135" name="Google Shape;135;p6"/>
          <p:cNvSpPr/>
          <p:nvPr/>
        </p:nvSpPr>
        <p:spPr>
          <a:xfrm>
            <a:off x="169333" y="1354667"/>
            <a:ext cx="5443333" cy="763382"/>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 of British people are, at least, moderately worried about climate change?</a:t>
            </a:r>
            <a:endParaRPr/>
          </a:p>
        </p:txBody>
      </p:sp>
      <p:sp>
        <p:nvSpPr>
          <p:cNvPr id="136" name="Google Shape;136;p6"/>
          <p:cNvSpPr/>
          <p:nvPr/>
        </p:nvSpPr>
        <p:spPr>
          <a:xfrm>
            <a:off x="169332" y="2214697"/>
            <a:ext cx="5443333" cy="763382"/>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 of British people are very or extremely worried?</a:t>
            </a:r>
            <a:endParaRPr/>
          </a:p>
        </p:txBody>
      </p:sp>
      <p:sp>
        <p:nvSpPr>
          <p:cNvPr id="137" name="Google Shape;137;p6"/>
          <p:cNvSpPr/>
          <p:nvPr/>
        </p:nvSpPr>
        <p:spPr>
          <a:xfrm>
            <a:off x="169331" y="3070406"/>
            <a:ext cx="5443333" cy="763382"/>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How often do you think about climate change?</a:t>
            </a:r>
            <a:endParaRPr/>
          </a:p>
        </p:txBody>
      </p:sp>
      <p:sp>
        <p:nvSpPr>
          <p:cNvPr id="138" name="Google Shape;138;p6"/>
          <p:cNvSpPr/>
          <p:nvPr/>
        </p:nvSpPr>
        <p:spPr>
          <a:xfrm>
            <a:off x="169331" y="3926115"/>
            <a:ext cx="5443333" cy="763382"/>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 of young people experience difficulties with their mental health?</a:t>
            </a:r>
            <a:endParaRPr/>
          </a:p>
        </p:txBody>
      </p:sp>
      <p:sp>
        <p:nvSpPr>
          <p:cNvPr id="139" name="Google Shape;139;p6"/>
          <p:cNvSpPr/>
          <p:nvPr/>
        </p:nvSpPr>
        <p:spPr>
          <a:xfrm>
            <a:off x="169331" y="4805268"/>
            <a:ext cx="5443333" cy="763382"/>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proportion of these young people actively seek support?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5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5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5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500"/>
                                        <p:tgtEl>
                                          <p:spTgt spid="13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p:nvPr/>
        </p:nvSpPr>
        <p:spPr>
          <a:xfrm>
            <a:off x="325289" y="1354665"/>
            <a:ext cx="5443333" cy="4842935"/>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Data sampled from 10,000 16-25 year old sample</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84% of all countries are at least moderately worried.</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~50% of young people in UK are very/extremely worried.</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Only 28% of young people trust the government to take appropriate action.</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Other issues concerning young people at the moment include mental health and well being and equal opportunities (ONS)</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s://www.westyorkshirecolleges.co.uk/uploads/west_yorkshire_consortium_of_colleges/files/members_area/Strategic_Development_Fund_SDF/WYCC-COLOUR.png" id="146" name="Google Shape;146;p7"/>
          <p:cNvPicPr preferRelativeResize="0"/>
          <p:nvPr/>
        </p:nvPicPr>
        <p:blipFill rotWithShape="1">
          <a:blip r:embed="rId3">
            <a:alphaModFix/>
          </a:blip>
          <a:srcRect b="0" l="0" r="0" t="0"/>
          <a:stretch/>
        </p:blipFill>
        <p:spPr>
          <a:xfrm>
            <a:off x="9032240" y="44431"/>
            <a:ext cx="3136700" cy="1180333"/>
          </a:xfrm>
          <a:prstGeom prst="rect">
            <a:avLst/>
          </a:prstGeom>
          <a:noFill/>
          <a:ln>
            <a:noFill/>
          </a:ln>
        </p:spPr>
      </p:pic>
      <p:pic>
        <p:nvPicPr>
          <p:cNvPr descr="https://www.westyorkshirecolleges.co.uk/uploads/west_yorkshire_consortium_of_colleges/files/members_area/Strategic_Development_Fund_SDF/DfE-Logo-800.jpg" id="147" name="Google Shape;147;p7"/>
          <p:cNvPicPr preferRelativeResize="0"/>
          <p:nvPr/>
        </p:nvPicPr>
        <p:blipFill rotWithShape="1">
          <a:blip r:embed="rId4">
            <a:alphaModFix/>
          </a:blip>
          <a:srcRect b="0" l="0" r="0" t="0"/>
          <a:stretch/>
        </p:blipFill>
        <p:spPr>
          <a:xfrm>
            <a:off x="23060" y="0"/>
            <a:ext cx="2032000" cy="1354666"/>
          </a:xfrm>
          <a:prstGeom prst="rect">
            <a:avLst/>
          </a:prstGeom>
          <a:noFill/>
          <a:ln>
            <a:noFill/>
          </a:ln>
        </p:spPr>
      </p:pic>
      <p:pic>
        <p:nvPicPr>
          <p:cNvPr descr="https://ars.els-cdn.com/content/image/1-s2.0-S2542519621002783-gr1_lrg.jpg" id="148" name="Google Shape;148;p7"/>
          <p:cNvPicPr preferRelativeResize="0"/>
          <p:nvPr/>
        </p:nvPicPr>
        <p:blipFill rotWithShape="1">
          <a:blip r:embed="rId5">
            <a:alphaModFix/>
          </a:blip>
          <a:srcRect b="0" l="0" r="0" t="0"/>
          <a:stretch/>
        </p:blipFill>
        <p:spPr>
          <a:xfrm>
            <a:off x="6096000" y="1541538"/>
            <a:ext cx="4916038" cy="4621824"/>
          </a:xfrm>
          <a:prstGeom prst="rect">
            <a:avLst/>
          </a:prstGeom>
          <a:noFill/>
          <a:ln>
            <a:noFill/>
          </a:ln>
        </p:spPr>
      </p:pic>
      <p:sp>
        <p:nvSpPr>
          <p:cNvPr id="149" name="Google Shape;149;p7"/>
          <p:cNvSpPr/>
          <p:nvPr/>
        </p:nvSpPr>
        <p:spPr>
          <a:xfrm>
            <a:off x="169333" y="6350234"/>
            <a:ext cx="11898489" cy="378178"/>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1000" u="none" cap="none" strike="noStrike">
                <a:solidFill>
                  <a:schemeClr val="dk1"/>
                </a:solidFill>
                <a:latin typeface="Calibri"/>
                <a:ea typeface="Calibri"/>
                <a:cs typeface="Calibri"/>
                <a:sym typeface="Calibri"/>
              </a:rPr>
              <a:t>Hickman. C </a:t>
            </a:r>
            <a:r>
              <a:rPr b="0" i="1" lang="en-GB" sz="1000" u="none" cap="none" strike="noStrike">
                <a:solidFill>
                  <a:schemeClr val="dk1"/>
                </a:solidFill>
                <a:latin typeface="Calibri"/>
                <a:ea typeface="Calibri"/>
                <a:cs typeface="Calibri"/>
                <a:sym typeface="Calibri"/>
              </a:rPr>
              <a:t>et al.</a:t>
            </a:r>
            <a:r>
              <a:rPr b="0" i="0" lang="en-GB" sz="1000" u="none" cap="none" strike="noStrike">
                <a:solidFill>
                  <a:schemeClr val="dk1"/>
                </a:solidFill>
                <a:latin typeface="Calibri"/>
                <a:ea typeface="Calibri"/>
                <a:cs typeface="Calibri"/>
                <a:sym typeface="Calibri"/>
              </a:rPr>
              <a:t> (2021) Climate Anxiety in Children and Young People and Their Beliefs about Government Responses to Climate Change: A Global Survey. </a:t>
            </a:r>
            <a:r>
              <a:rPr b="0" i="1" lang="en-GB" sz="1000" u="none" cap="none" strike="noStrike">
                <a:solidFill>
                  <a:schemeClr val="dk1"/>
                </a:solidFill>
                <a:latin typeface="Calibri"/>
                <a:ea typeface="Calibri"/>
                <a:cs typeface="Calibri"/>
                <a:sym typeface="Calibri"/>
              </a:rPr>
              <a:t>The Lancet Planetary Health, vol 5 issue 12 p863-873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5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5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5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500"/>
                                        <p:tgtEl>
                                          <p:spTgt spid="1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Effect filter="fade" transition="in">
                                      <p:cBhvr>
                                        <p:cTn dur="500"/>
                                        <p:tgtEl>
                                          <p:spTgt spid="1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Effect filter="fade" transition="in">
                                      <p:cBhvr>
                                        <p:cTn dur="500"/>
                                        <p:tgtEl>
                                          <p:spTgt spid="1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animEffect filter="fade" transition="in">
                                      <p:cBhvr>
                                        <p:cTn dur="500"/>
                                        <p:tgtEl>
                                          <p:spTgt spid="1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7" st="7"/>
                                            </p:txEl>
                                          </p:spTgt>
                                        </p:tgtEl>
                                        <p:attrNameLst>
                                          <p:attrName>style.visibility</p:attrName>
                                        </p:attrNameLst>
                                      </p:cBhvr>
                                      <p:to>
                                        <p:strVal val="visible"/>
                                      </p:to>
                                    </p:set>
                                    <p:animEffect filter="fade" transition="in">
                                      <p:cBhvr>
                                        <p:cTn dur="500"/>
                                        <p:tgtEl>
                                          <p:spTgt spid="14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8" st="8"/>
                                            </p:txEl>
                                          </p:spTgt>
                                        </p:tgtEl>
                                        <p:attrNameLst>
                                          <p:attrName>style.visibility</p:attrName>
                                        </p:attrNameLst>
                                      </p:cBhvr>
                                      <p:to>
                                        <p:strVal val="visible"/>
                                      </p:to>
                                    </p:set>
                                    <p:animEffect filter="fade" transition="in">
                                      <p:cBhvr>
                                        <p:cTn dur="500"/>
                                        <p:tgtEl>
                                          <p:spTgt spid="14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9" st="9"/>
                                            </p:txEl>
                                          </p:spTgt>
                                        </p:tgtEl>
                                        <p:attrNameLst>
                                          <p:attrName>style.visibility</p:attrName>
                                        </p:attrNameLst>
                                      </p:cBhvr>
                                      <p:to>
                                        <p:strVal val="visible"/>
                                      </p:to>
                                    </p:set>
                                    <p:animEffect filter="fade" transition="in">
                                      <p:cBhvr>
                                        <p:cTn dur="500"/>
                                        <p:tgtEl>
                                          <p:spTgt spid="14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8"/>
          <p:cNvPicPr preferRelativeResize="0"/>
          <p:nvPr/>
        </p:nvPicPr>
        <p:blipFill rotWithShape="1">
          <a:blip r:embed="rId3">
            <a:alphaModFix/>
          </a:blip>
          <a:srcRect b="0" l="0" r="0" t="0"/>
          <a:stretch/>
        </p:blipFill>
        <p:spPr>
          <a:xfrm>
            <a:off x="5259180" y="2257696"/>
            <a:ext cx="6838640" cy="3534713"/>
          </a:xfrm>
          <a:prstGeom prst="rect">
            <a:avLst/>
          </a:prstGeom>
          <a:noFill/>
          <a:ln>
            <a:noFill/>
          </a:ln>
        </p:spPr>
      </p:pic>
      <p:pic>
        <p:nvPicPr>
          <p:cNvPr descr="https://www.westyorkshirecolleges.co.uk/uploads/west_yorkshire_consortium_of_colleges/files/members_area/Strategic_Development_Fund_SDF/WYCC-COLOUR.png" id="155" name="Google Shape;155;p8"/>
          <p:cNvPicPr preferRelativeResize="0"/>
          <p:nvPr/>
        </p:nvPicPr>
        <p:blipFill rotWithShape="1">
          <a:blip r:embed="rId4">
            <a:alphaModFix/>
          </a:blip>
          <a:srcRect b="0" l="0" r="0" t="0"/>
          <a:stretch/>
        </p:blipFill>
        <p:spPr>
          <a:xfrm>
            <a:off x="9032240" y="44431"/>
            <a:ext cx="3136700" cy="1180333"/>
          </a:xfrm>
          <a:prstGeom prst="rect">
            <a:avLst/>
          </a:prstGeom>
          <a:noFill/>
          <a:ln>
            <a:noFill/>
          </a:ln>
        </p:spPr>
      </p:pic>
      <p:pic>
        <p:nvPicPr>
          <p:cNvPr descr="https://www.westyorkshirecolleges.co.uk/uploads/west_yorkshire_consortium_of_colleges/files/members_area/Strategic_Development_Fund_SDF/DfE-Logo-800.jpg" id="156" name="Google Shape;156;p8"/>
          <p:cNvPicPr preferRelativeResize="0"/>
          <p:nvPr/>
        </p:nvPicPr>
        <p:blipFill rotWithShape="1">
          <a:blip r:embed="rId5">
            <a:alphaModFix/>
          </a:blip>
          <a:srcRect b="0" l="0" r="0" t="0"/>
          <a:stretch/>
        </p:blipFill>
        <p:spPr>
          <a:xfrm>
            <a:off x="23060" y="0"/>
            <a:ext cx="2032000" cy="1354666"/>
          </a:xfrm>
          <a:prstGeom prst="rect">
            <a:avLst/>
          </a:prstGeom>
          <a:noFill/>
          <a:ln>
            <a:noFill/>
          </a:ln>
        </p:spPr>
      </p:pic>
      <p:sp>
        <p:nvSpPr>
          <p:cNvPr id="157" name="Google Shape;157;p8"/>
          <p:cNvSpPr/>
          <p:nvPr/>
        </p:nvSpPr>
        <p:spPr>
          <a:xfrm>
            <a:off x="212400" y="1354666"/>
            <a:ext cx="4857440" cy="5340774"/>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Our objective is to promote:</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Awareness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Discussion</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Expectation</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Increasingly ethically expectant students.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Our colleagues (and competitors) in the region are developing their sustainability practice and so should we.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5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5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5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5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5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500"/>
                                        <p:tgtEl>
                                          <p:spTgt spid="1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500"/>
                                        <p:tgtEl>
                                          <p:spTgt spid="1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animEffect filter="fade" transition="in">
                                      <p:cBhvr>
                                        <p:cTn dur="500"/>
                                        <p:tgtEl>
                                          <p:spTgt spid="15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9"/>
          <p:cNvPicPr preferRelativeResize="0"/>
          <p:nvPr/>
        </p:nvPicPr>
        <p:blipFill rotWithShape="1">
          <a:blip r:embed="rId3">
            <a:alphaModFix/>
          </a:blip>
          <a:srcRect b="0" l="0" r="0" t="0"/>
          <a:stretch/>
        </p:blipFill>
        <p:spPr>
          <a:xfrm>
            <a:off x="5259180" y="2257696"/>
            <a:ext cx="6838640" cy="3534713"/>
          </a:xfrm>
          <a:prstGeom prst="rect">
            <a:avLst/>
          </a:prstGeom>
          <a:noFill/>
          <a:ln>
            <a:noFill/>
          </a:ln>
        </p:spPr>
      </p:pic>
      <p:pic>
        <p:nvPicPr>
          <p:cNvPr descr="https://www.westyorkshirecolleges.co.uk/uploads/west_yorkshire_consortium_of_colleges/files/members_area/Strategic_Development_Fund_SDF/WYCC-COLOUR.png" id="163" name="Google Shape;163;p9"/>
          <p:cNvPicPr preferRelativeResize="0"/>
          <p:nvPr/>
        </p:nvPicPr>
        <p:blipFill rotWithShape="1">
          <a:blip r:embed="rId4">
            <a:alphaModFix/>
          </a:blip>
          <a:srcRect b="0" l="0" r="0" t="0"/>
          <a:stretch/>
        </p:blipFill>
        <p:spPr>
          <a:xfrm>
            <a:off x="9032240" y="44431"/>
            <a:ext cx="3136700" cy="1180333"/>
          </a:xfrm>
          <a:prstGeom prst="rect">
            <a:avLst/>
          </a:prstGeom>
          <a:noFill/>
          <a:ln>
            <a:noFill/>
          </a:ln>
        </p:spPr>
      </p:pic>
      <p:pic>
        <p:nvPicPr>
          <p:cNvPr descr="https://www.westyorkshirecolleges.co.uk/uploads/west_yorkshire_consortium_of_colleges/files/members_area/Strategic_Development_Fund_SDF/DfE-Logo-800.jpg" id="164" name="Google Shape;164;p9"/>
          <p:cNvPicPr preferRelativeResize="0"/>
          <p:nvPr/>
        </p:nvPicPr>
        <p:blipFill rotWithShape="1">
          <a:blip r:embed="rId5">
            <a:alphaModFix/>
          </a:blip>
          <a:srcRect b="0" l="0" r="0" t="0"/>
          <a:stretch/>
        </p:blipFill>
        <p:spPr>
          <a:xfrm>
            <a:off x="23060" y="0"/>
            <a:ext cx="2032000" cy="1354666"/>
          </a:xfrm>
          <a:prstGeom prst="rect">
            <a:avLst/>
          </a:prstGeom>
          <a:noFill/>
          <a:ln>
            <a:noFill/>
          </a:ln>
        </p:spPr>
      </p:pic>
      <p:sp>
        <p:nvSpPr>
          <p:cNvPr id="165" name="Google Shape;165;p9"/>
          <p:cNvSpPr/>
          <p:nvPr/>
        </p:nvSpPr>
        <p:spPr>
          <a:xfrm>
            <a:off x="212400" y="1354666"/>
            <a:ext cx="4857440" cy="5340774"/>
          </a:xfrm>
          <a:prstGeom prst="snip1Rect">
            <a:avLst>
              <a:gd fmla="val 16667" name="adj"/>
            </a:avLst>
          </a:prstGeom>
          <a:solidFill>
            <a:srgbClr val="FFF2CC">
              <a:alpha val="78823"/>
            </a:srgbClr>
          </a:solidFill>
          <a:ln cap="flat" cmpd="sng" w="28575">
            <a:solidFill>
              <a:srgbClr val="65A415"/>
            </a:solidFill>
            <a:prstDash val="solid"/>
            <a:miter lim="800000"/>
            <a:headEnd len="sm" w="sm" type="none"/>
            <a:tailEnd len="sm" w="sm" type="none"/>
          </a:ln>
        </p:spPr>
        <p:txBody>
          <a:bodyPr anchorCtr="0" anchor="ctr" bIns="45700" lIns="91425" spcFirstLastPara="1" rIns="91425" wrap="square" tIns="45700">
            <a:noAutofit/>
          </a:bodyPr>
          <a:lstStyle/>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There is an abundance of good practice already.</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Trinity Green- Recycling Materials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Level 2s receive a sustainability award as well.</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Bowling back lane- </a:t>
            </a:r>
            <a:r>
              <a:rPr b="0" i="1" lang="en-GB" sz="1200" u="none" cap="none" strike="noStrike">
                <a:solidFill>
                  <a:schemeClr val="dk1"/>
                </a:solidFill>
                <a:latin typeface="Calibri"/>
                <a:ea typeface="Calibri"/>
                <a:cs typeface="Calibri"/>
                <a:sym typeface="Calibri"/>
              </a:rPr>
              <a:t>electric vehicles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Fashion and Textiles- </a:t>
            </a:r>
            <a:r>
              <a:rPr b="0" i="1" lang="en-GB" sz="1200" u="none" cap="none" strike="noStrike">
                <a:solidFill>
                  <a:schemeClr val="dk1"/>
                </a:solidFill>
                <a:latin typeface="Calibri"/>
                <a:ea typeface="Calibri"/>
                <a:cs typeface="Calibri"/>
                <a:sym typeface="Calibri"/>
              </a:rPr>
              <a:t>fabric recycling</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Teacher Education- </a:t>
            </a:r>
            <a:r>
              <a:rPr b="0" i="1" lang="en-GB" sz="1200" u="none" cap="none" strike="noStrike">
                <a:solidFill>
                  <a:schemeClr val="dk1"/>
                </a:solidFill>
                <a:latin typeface="Calibri"/>
                <a:ea typeface="Calibri"/>
                <a:cs typeface="Calibri"/>
                <a:sym typeface="Calibri"/>
              </a:rPr>
              <a:t>developing future teachers</a:t>
            </a:r>
            <a:endParaRPr b="0" i="1"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A1FF9CE593CA4295332E27195C5B59" ma:contentTypeVersion="16" ma:contentTypeDescription="Create a new document." ma:contentTypeScope="" ma:versionID="7a4ec5f8f73d3b2c49da73c1315dabbb">
  <xsd:schema xmlns:xsd="http://www.w3.org/2001/XMLSchema" xmlns:xs="http://www.w3.org/2001/XMLSchema" xmlns:p="http://schemas.microsoft.com/office/2006/metadata/properties" xmlns:ns2="c997a5fe-bbbc-4a19-8361-7d4cc72432fe" xmlns:ns3="b43cbad0-592c-4630-b309-838e42cc8aa8" targetNamespace="http://schemas.microsoft.com/office/2006/metadata/properties" ma:root="true" ma:fieldsID="b2aaa1dc4f9784966cdd887db5336a55" ns2:_="" ns3:_="">
    <xsd:import namespace="c997a5fe-bbbc-4a19-8361-7d4cc72432fe"/>
    <xsd:import namespace="b43cbad0-592c-4630-b309-838e42cc8a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7a5fe-bbbc-4a19-8361-7d4cc7243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e5e7186-8d69-45eb-b992-ff9139f21f9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3cbad0-592c-4630-b309-838e42cc8aa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5f1f8e-c56b-4545-87ef-18c3362bf3f3}" ma:internalName="TaxCatchAll" ma:showField="CatchAllData" ma:web="b43cbad0-592c-4630-b309-838e42cc8a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3cbad0-592c-4630-b309-838e42cc8aa8" xsi:nil="true"/>
    <lcf76f155ced4ddcb4097134ff3c332f xmlns="c997a5fe-bbbc-4a19-8361-7d4cc72432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1C6ABC-6A07-47D4-B9B0-851030F34751}"/>
</file>

<file path=customXml/itemProps2.xml><?xml version="1.0" encoding="utf-8"?>
<ds:datastoreItem xmlns:ds="http://schemas.openxmlformats.org/officeDocument/2006/customXml" ds:itemID="{2A7465BD-0C9F-4061-9EC8-2EFB9BBB5119}"/>
</file>

<file path=customXml/itemProps3.xml><?xml version="1.0" encoding="utf-8"?>
<ds:datastoreItem xmlns:ds="http://schemas.openxmlformats.org/officeDocument/2006/customXml" ds:itemID="{13F1199F-3941-441D-A61D-1DEA66CE806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Philip Willis</dc:creator>
  <dcterms:created xsi:type="dcterms:W3CDTF">2022-01-21T09:18:26Z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0x010100B7A1FF9CE593CA4295332E27195C5B59</vt:lpwstr>
  </property>
</Properties>
</file>